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5" r:id="rId2"/>
    <p:sldId id="256" r:id="rId3"/>
    <p:sldId id="318" r:id="rId4"/>
    <p:sldId id="258" r:id="rId5"/>
    <p:sldId id="345" r:id="rId6"/>
    <p:sldId id="262" r:id="rId7"/>
    <p:sldId id="263" r:id="rId8"/>
    <p:sldId id="261" r:id="rId9"/>
    <p:sldId id="336" r:id="rId10"/>
    <p:sldId id="327" r:id="rId11"/>
    <p:sldId id="319" r:id="rId12"/>
    <p:sldId id="280" r:id="rId13"/>
    <p:sldId id="341" r:id="rId14"/>
    <p:sldId id="326" r:id="rId15"/>
    <p:sldId id="265" r:id="rId16"/>
    <p:sldId id="347" r:id="rId17"/>
    <p:sldId id="266" r:id="rId18"/>
    <p:sldId id="316" r:id="rId19"/>
    <p:sldId id="348" r:id="rId20"/>
    <p:sldId id="346" r:id="rId21"/>
    <p:sldId id="321" r:id="rId22"/>
    <p:sldId id="276" r:id="rId23"/>
    <p:sldId id="278" r:id="rId24"/>
    <p:sldId id="279" r:id="rId25"/>
    <p:sldId id="332" r:id="rId26"/>
    <p:sldId id="333" r:id="rId27"/>
    <p:sldId id="271" r:id="rId28"/>
    <p:sldId id="325" r:id="rId29"/>
    <p:sldId id="267" r:id="rId30"/>
    <p:sldId id="282" r:id="rId31"/>
    <p:sldId id="268" r:id="rId32"/>
    <p:sldId id="273" r:id="rId33"/>
    <p:sldId id="274" r:id="rId34"/>
    <p:sldId id="269" r:id="rId35"/>
    <p:sldId id="270" r:id="rId36"/>
    <p:sldId id="272" r:id="rId37"/>
    <p:sldId id="328" r:id="rId38"/>
    <p:sldId id="284" r:id="rId39"/>
    <p:sldId id="285" r:id="rId40"/>
    <p:sldId id="330" r:id="rId41"/>
    <p:sldId id="338" r:id="rId42"/>
    <p:sldId id="339" r:id="rId43"/>
    <p:sldId id="331" r:id="rId44"/>
    <p:sldId id="337" r:id="rId45"/>
    <p:sldId id="340" r:id="rId46"/>
    <p:sldId id="286" r:id="rId47"/>
    <p:sldId id="344" r:id="rId48"/>
    <p:sldId id="349" r:id="rId49"/>
    <p:sldId id="35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8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45EFA-395A-4A83-B557-901BAEDCFB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0D9FC9E-C3E1-4357-8DA6-5599FB377C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C5F272E-A8F4-4820-8F6A-4F645557377E}"/>
              </a:ext>
            </a:extLst>
          </p:cNvPr>
          <p:cNvSpPr>
            <a:spLocks noGrp="1"/>
          </p:cNvSpPr>
          <p:nvPr>
            <p:ph type="dt" sz="half" idx="10"/>
          </p:nvPr>
        </p:nvSpPr>
        <p:spPr/>
        <p:txBody>
          <a:bodyPr/>
          <a:lstStyle/>
          <a:p>
            <a:fld id="{D3803EF2-7319-4A90-9871-59E89AC25744}" type="datetimeFigureOut">
              <a:rPr lang="en-IN" smtClean="0"/>
              <a:t>15-05-2025</a:t>
            </a:fld>
            <a:endParaRPr lang="en-IN"/>
          </a:p>
        </p:txBody>
      </p:sp>
      <p:sp>
        <p:nvSpPr>
          <p:cNvPr id="5" name="Footer Placeholder 4">
            <a:extLst>
              <a:ext uri="{FF2B5EF4-FFF2-40B4-BE49-F238E27FC236}">
                <a16:creationId xmlns:a16="http://schemas.microsoft.com/office/drawing/2014/main" id="{99D49207-AD50-40FC-B7FA-EAAAE13D93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33DC5A-4227-4F3F-9196-2FD4E18AA1E4}"/>
              </a:ext>
            </a:extLst>
          </p:cNvPr>
          <p:cNvSpPr>
            <a:spLocks noGrp="1"/>
          </p:cNvSpPr>
          <p:nvPr>
            <p:ph type="sldNum" sz="quarter" idx="12"/>
          </p:nvPr>
        </p:nvSpPr>
        <p:spPr/>
        <p:txBody>
          <a:bodyPr/>
          <a:lstStyle/>
          <a:p>
            <a:fld id="{A9E7D3EA-6C70-4872-8551-02A141DC6D7F}" type="slidenum">
              <a:rPr lang="en-IN" smtClean="0"/>
              <a:t>‹#›</a:t>
            </a:fld>
            <a:endParaRPr lang="en-IN"/>
          </a:p>
        </p:txBody>
      </p:sp>
    </p:spTree>
    <p:extLst>
      <p:ext uri="{BB962C8B-B14F-4D97-AF65-F5344CB8AC3E}">
        <p14:creationId xmlns:p14="http://schemas.microsoft.com/office/powerpoint/2010/main" val="2643523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05CC2-6DCD-4235-9C40-C69A164F5CE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92F217D-A339-4543-BA67-EA176169E3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F1A6A6-112F-4939-A67D-8241D81C997D}"/>
              </a:ext>
            </a:extLst>
          </p:cNvPr>
          <p:cNvSpPr>
            <a:spLocks noGrp="1"/>
          </p:cNvSpPr>
          <p:nvPr>
            <p:ph type="dt" sz="half" idx="10"/>
          </p:nvPr>
        </p:nvSpPr>
        <p:spPr/>
        <p:txBody>
          <a:bodyPr/>
          <a:lstStyle/>
          <a:p>
            <a:fld id="{D3803EF2-7319-4A90-9871-59E89AC25744}" type="datetimeFigureOut">
              <a:rPr lang="en-IN" smtClean="0"/>
              <a:t>15-05-2025</a:t>
            </a:fld>
            <a:endParaRPr lang="en-IN"/>
          </a:p>
        </p:txBody>
      </p:sp>
      <p:sp>
        <p:nvSpPr>
          <p:cNvPr id="5" name="Footer Placeholder 4">
            <a:extLst>
              <a:ext uri="{FF2B5EF4-FFF2-40B4-BE49-F238E27FC236}">
                <a16:creationId xmlns:a16="http://schemas.microsoft.com/office/drawing/2014/main" id="{6DB5389E-C78D-43DE-A739-3F9104E287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3AE267-42BE-49D7-A288-F878EB0657D2}"/>
              </a:ext>
            </a:extLst>
          </p:cNvPr>
          <p:cNvSpPr>
            <a:spLocks noGrp="1"/>
          </p:cNvSpPr>
          <p:nvPr>
            <p:ph type="sldNum" sz="quarter" idx="12"/>
          </p:nvPr>
        </p:nvSpPr>
        <p:spPr/>
        <p:txBody>
          <a:bodyPr/>
          <a:lstStyle/>
          <a:p>
            <a:fld id="{A9E7D3EA-6C70-4872-8551-02A141DC6D7F}" type="slidenum">
              <a:rPr lang="en-IN" smtClean="0"/>
              <a:t>‹#›</a:t>
            </a:fld>
            <a:endParaRPr lang="en-IN"/>
          </a:p>
        </p:txBody>
      </p:sp>
    </p:spTree>
    <p:extLst>
      <p:ext uri="{BB962C8B-B14F-4D97-AF65-F5344CB8AC3E}">
        <p14:creationId xmlns:p14="http://schemas.microsoft.com/office/powerpoint/2010/main" val="1436929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78310D-7B8A-4F26-BC60-03D97DE22E8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16D2BE-17B8-41D9-B917-C4404E9D6EB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2CD91F-2E7C-4F38-BAF8-2B9BAE16B318}"/>
              </a:ext>
            </a:extLst>
          </p:cNvPr>
          <p:cNvSpPr>
            <a:spLocks noGrp="1"/>
          </p:cNvSpPr>
          <p:nvPr>
            <p:ph type="dt" sz="half" idx="10"/>
          </p:nvPr>
        </p:nvSpPr>
        <p:spPr/>
        <p:txBody>
          <a:bodyPr/>
          <a:lstStyle/>
          <a:p>
            <a:fld id="{D3803EF2-7319-4A90-9871-59E89AC25744}" type="datetimeFigureOut">
              <a:rPr lang="en-IN" smtClean="0"/>
              <a:t>15-05-2025</a:t>
            </a:fld>
            <a:endParaRPr lang="en-IN"/>
          </a:p>
        </p:txBody>
      </p:sp>
      <p:sp>
        <p:nvSpPr>
          <p:cNvPr id="5" name="Footer Placeholder 4">
            <a:extLst>
              <a:ext uri="{FF2B5EF4-FFF2-40B4-BE49-F238E27FC236}">
                <a16:creationId xmlns:a16="http://schemas.microsoft.com/office/drawing/2014/main" id="{FB1920D5-DBCC-4749-BE75-F413B66DB8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531AC3-E27D-444A-82BE-2A35139DBFF0}"/>
              </a:ext>
            </a:extLst>
          </p:cNvPr>
          <p:cNvSpPr>
            <a:spLocks noGrp="1"/>
          </p:cNvSpPr>
          <p:nvPr>
            <p:ph type="sldNum" sz="quarter" idx="12"/>
          </p:nvPr>
        </p:nvSpPr>
        <p:spPr/>
        <p:txBody>
          <a:bodyPr/>
          <a:lstStyle/>
          <a:p>
            <a:fld id="{A9E7D3EA-6C70-4872-8551-02A141DC6D7F}" type="slidenum">
              <a:rPr lang="en-IN" smtClean="0"/>
              <a:t>‹#›</a:t>
            </a:fld>
            <a:endParaRPr lang="en-IN"/>
          </a:p>
        </p:txBody>
      </p:sp>
    </p:spTree>
    <p:extLst>
      <p:ext uri="{BB962C8B-B14F-4D97-AF65-F5344CB8AC3E}">
        <p14:creationId xmlns:p14="http://schemas.microsoft.com/office/powerpoint/2010/main" val="2500690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A008-1792-4872-9E2D-E7BEA429A7E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B53BC7C-BD24-4CA0-8720-FF795605B7B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19E73B-3FA5-421C-AC49-5C17C4EA82E6}"/>
              </a:ext>
            </a:extLst>
          </p:cNvPr>
          <p:cNvSpPr>
            <a:spLocks noGrp="1"/>
          </p:cNvSpPr>
          <p:nvPr>
            <p:ph type="dt" sz="half" idx="10"/>
          </p:nvPr>
        </p:nvSpPr>
        <p:spPr/>
        <p:txBody>
          <a:bodyPr/>
          <a:lstStyle/>
          <a:p>
            <a:fld id="{D3803EF2-7319-4A90-9871-59E89AC25744}" type="datetimeFigureOut">
              <a:rPr lang="en-IN" smtClean="0"/>
              <a:t>15-05-2025</a:t>
            </a:fld>
            <a:endParaRPr lang="en-IN"/>
          </a:p>
        </p:txBody>
      </p:sp>
      <p:sp>
        <p:nvSpPr>
          <p:cNvPr id="5" name="Footer Placeholder 4">
            <a:extLst>
              <a:ext uri="{FF2B5EF4-FFF2-40B4-BE49-F238E27FC236}">
                <a16:creationId xmlns:a16="http://schemas.microsoft.com/office/drawing/2014/main" id="{4999F9F2-980D-40A7-868F-BB0EF22219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9E5FAC-1A60-431C-B40F-4845713E2B5F}"/>
              </a:ext>
            </a:extLst>
          </p:cNvPr>
          <p:cNvSpPr>
            <a:spLocks noGrp="1"/>
          </p:cNvSpPr>
          <p:nvPr>
            <p:ph type="sldNum" sz="quarter" idx="12"/>
          </p:nvPr>
        </p:nvSpPr>
        <p:spPr/>
        <p:txBody>
          <a:bodyPr/>
          <a:lstStyle/>
          <a:p>
            <a:fld id="{A9E7D3EA-6C70-4872-8551-02A141DC6D7F}" type="slidenum">
              <a:rPr lang="en-IN" smtClean="0"/>
              <a:t>‹#›</a:t>
            </a:fld>
            <a:endParaRPr lang="en-IN"/>
          </a:p>
        </p:txBody>
      </p:sp>
    </p:spTree>
    <p:extLst>
      <p:ext uri="{BB962C8B-B14F-4D97-AF65-F5344CB8AC3E}">
        <p14:creationId xmlns:p14="http://schemas.microsoft.com/office/powerpoint/2010/main" val="3715643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786F6-A456-40BF-BC0E-9C3653ED96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26E9F16-B69C-4B07-8C2D-5E5553958D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DEEB141-3884-4341-8EFB-06FDD0F92C80}"/>
              </a:ext>
            </a:extLst>
          </p:cNvPr>
          <p:cNvSpPr>
            <a:spLocks noGrp="1"/>
          </p:cNvSpPr>
          <p:nvPr>
            <p:ph type="dt" sz="half" idx="10"/>
          </p:nvPr>
        </p:nvSpPr>
        <p:spPr/>
        <p:txBody>
          <a:bodyPr/>
          <a:lstStyle/>
          <a:p>
            <a:fld id="{D3803EF2-7319-4A90-9871-59E89AC25744}" type="datetimeFigureOut">
              <a:rPr lang="en-IN" smtClean="0"/>
              <a:t>15-05-2025</a:t>
            </a:fld>
            <a:endParaRPr lang="en-IN"/>
          </a:p>
        </p:txBody>
      </p:sp>
      <p:sp>
        <p:nvSpPr>
          <p:cNvPr id="5" name="Footer Placeholder 4">
            <a:extLst>
              <a:ext uri="{FF2B5EF4-FFF2-40B4-BE49-F238E27FC236}">
                <a16:creationId xmlns:a16="http://schemas.microsoft.com/office/drawing/2014/main" id="{B64046A5-59EB-4AE3-891E-7621623544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F3335C-8826-4837-B2C7-DD0FCBECBD0E}"/>
              </a:ext>
            </a:extLst>
          </p:cNvPr>
          <p:cNvSpPr>
            <a:spLocks noGrp="1"/>
          </p:cNvSpPr>
          <p:nvPr>
            <p:ph type="sldNum" sz="quarter" idx="12"/>
          </p:nvPr>
        </p:nvSpPr>
        <p:spPr/>
        <p:txBody>
          <a:bodyPr/>
          <a:lstStyle/>
          <a:p>
            <a:fld id="{A9E7D3EA-6C70-4872-8551-02A141DC6D7F}" type="slidenum">
              <a:rPr lang="en-IN" smtClean="0"/>
              <a:t>‹#›</a:t>
            </a:fld>
            <a:endParaRPr lang="en-IN"/>
          </a:p>
        </p:txBody>
      </p:sp>
    </p:spTree>
    <p:extLst>
      <p:ext uri="{BB962C8B-B14F-4D97-AF65-F5344CB8AC3E}">
        <p14:creationId xmlns:p14="http://schemas.microsoft.com/office/powerpoint/2010/main" val="3854628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3F1E1-8624-4D23-A56E-5874FE73783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E1603E7-223A-4248-A1CD-A09CF7A783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24FDB1B-56D1-4388-AD01-D7265E17200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7436BF3-9836-4700-B647-4BC233197993}"/>
              </a:ext>
            </a:extLst>
          </p:cNvPr>
          <p:cNvSpPr>
            <a:spLocks noGrp="1"/>
          </p:cNvSpPr>
          <p:nvPr>
            <p:ph type="dt" sz="half" idx="10"/>
          </p:nvPr>
        </p:nvSpPr>
        <p:spPr/>
        <p:txBody>
          <a:bodyPr/>
          <a:lstStyle/>
          <a:p>
            <a:fld id="{D3803EF2-7319-4A90-9871-59E89AC25744}" type="datetimeFigureOut">
              <a:rPr lang="en-IN" smtClean="0"/>
              <a:t>15-05-2025</a:t>
            </a:fld>
            <a:endParaRPr lang="en-IN"/>
          </a:p>
        </p:txBody>
      </p:sp>
      <p:sp>
        <p:nvSpPr>
          <p:cNvPr id="6" name="Footer Placeholder 5">
            <a:extLst>
              <a:ext uri="{FF2B5EF4-FFF2-40B4-BE49-F238E27FC236}">
                <a16:creationId xmlns:a16="http://schemas.microsoft.com/office/drawing/2014/main" id="{6556940B-6CE9-499F-929E-F6C544D167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C307952-B116-4D40-9F49-9AB200D7567B}"/>
              </a:ext>
            </a:extLst>
          </p:cNvPr>
          <p:cNvSpPr>
            <a:spLocks noGrp="1"/>
          </p:cNvSpPr>
          <p:nvPr>
            <p:ph type="sldNum" sz="quarter" idx="12"/>
          </p:nvPr>
        </p:nvSpPr>
        <p:spPr/>
        <p:txBody>
          <a:bodyPr/>
          <a:lstStyle/>
          <a:p>
            <a:fld id="{A9E7D3EA-6C70-4872-8551-02A141DC6D7F}" type="slidenum">
              <a:rPr lang="en-IN" smtClean="0"/>
              <a:t>‹#›</a:t>
            </a:fld>
            <a:endParaRPr lang="en-IN"/>
          </a:p>
        </p:txBody>
      </p:sp>
    </p:spTree>
    <p:extLst>
      <p:ext uri="{BB962C8B-B14F-4D97-AF65-F5344CB8AC3E}">
        <p14:creationId xmlns:p14="http://schemas.microsoft.com/office/powerpoint/2010/main" val="2682449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50CAA-F79B-437E-AD06-40A39B786DC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1CA60A5-FDEF-4ACC-89DE-B661AE939A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FAEAB3F-E166-498C-8556-3BDA9B5D8D7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FFA5DC7-C858-4393-9C5A-F703628859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DC42587-C3B5-4A63-B2AF-905C0A493E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D07F942-B880-49EB-B6D0-AD43A4FB1ADC}"/>
              </a:ext>
            </a:extLst>
          </p:cNvPr>
          <p:cNvSpPr>
            <a:spLocks noGrp="1"/>
          </p:cNvSpPr>
          <p:nvPr>
            <p:ph type="dt" sz="half" idx="10"/>
          </p:nvPr>
        </p:nvSpPr>
        <p:spPr/>
        <p:txBody>
          <a:bodyPr/>
          <a:lstStyle/>
          <a:p>
            <a:fld id="{D3803EF2-7319-4A90-9871-59E89AC25744}" type="datetimeFigureOut">
              <a:rPr lang="en-IN" smtClean="0"/>
              <a:t>15-05-2025</a:t>
            </a:fld>
            <a:endParaRPr lang="en-IN"/>
          </a:p>
        </p:txBody>
      </p:sp>
      <p:sp>
        <p:nvSpPr>
          <p:cNvPr id="8" name="Footer Placeholder 7">
            <a:extLst>
              <a:ext uri="{FF2B5EF4-FFF2-40B4-BE49-F238E27FC236}">
                <a16:creationId xmlns:a16="http://schemas.microsoft.com/office/drawing/2014/main" id="{56EEBBA5-15B7-4FAA-BF50-6138469D41C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A5F699A-6268-47A0-94F6-63613C342479}"/>
              </a:ext>
            </a:extLst>
          </p:cNvPr>
          <p:cNvSpPr>
            <a:spLocks noGrp="1"/>
          </p:cNvSpPr>
          <p:nvPr>
            <p:ph type="sldNum" sz="quarter" idx="12"/>
          </p:nvPr>
        </p:nvSpPr>
        <p:spPr/>
        <p:txBody>
          <a:bodyPr/>
          <a:lstStyle/>
          <a:p>
            <a:fld id="{A9E7D3EA-6C70-4872-8551-02A141DC6D7F}" type="slidenum">
              <a:rPr lang="en-IN" smtClean="0"/>
              <a:t>‹#›</a:t>
            </a:fld>
            <a:endParaRPr lang="en-IN"/>
          </a:p>
        </p:txBody>
      </p:sp>
    </p:spTree>
    <p:extLst>
      <p:ext uri="{BB962C8B-B14F-4D97-AF65-F5344CB8AC3E}">
        <p14:creationId xmlns:p14="http://schemas.microsoft.com/office/powerpoint/2010/main" val="632913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34523-9F32-4741-B2EC-E27490867D0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46FB214-C94A-46C6-9715-D4A6DFFC5676}"/>
              </a:ext>
            </a:extLst>
          </p:cNvPr>
          <p:cNvSpPr>
            <a:spLocks noGrp="1"/>
          </p:cNvSpPr>
          <p:nvPr>
            <p:ph type="dt" sz="half" idx="10"/>
          </p:nvPr>
        </p:nvSpPr>
        <p:spPr/>
        <p:txBody>
          <a:bodyPr/>
          <a:lstStyle/>
          <a:p>
            <a:fld id="{D3803EF2-7319-4A90-9871-59E89AC25744}" type="datetimeFigureOut">
              <a:rPr lang="en-IN" smtClean="0"/>
              <a:t>15-05-2025</a:t>
            </a:fld>
            <a:endParaRPr lang="en-IN"/>
          </a:p>
        </p:txBody>
      </p:sp>
      <p:sp>
        <p:nvSpPr>
          <p:cNvPr id="4" name="Footer Placeholder 3">
            <a:extLst>
              <a:ext uri="{FF2B5EF4-FFF2-40B4-BE49-F238E27FC236}">
                <a16:creationId xmlns:a16="http://schemas.microsoft.com/office/drawing/2014/main" id="{4104F5F8-06AA-487C-85DA-FCA85FC7505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AE66CAF-6A08-4F3D-A817-DA6C1775FE22}"/>
              </a:ext>
            </a:extLst>
          </p:cNvPr>
          <p:cNvSpPr>
            <a:spLocks noGrp="1"/>
          </p:cNvSpPr>
          <p:nvPr>
            <p:ph type="sldNum" sz="quarter" idx="12"/>
          </p:nvPr>
        </p:nvSpPr>
        <p:spPr/>
        <p:txBody>
          <a:bodyPr/>
          <a:lstStyle/>
          <a:p>
            <a:fld id="{A9E7D3EA-6C70-4872-8551-02A141DC6D7F}" type="slidenum">
              <a:rPr lang="en-IN" smtClean="0"/>
              <a:t>‹#›</a:t>
            </a:fld>
            <a:endParaRPr lang="en-IN"/>
          </a:p>
        </p:txBody>
      </p:sp>
    </p:spTree>
    <p:extLst>
      <p:ext uri="{BB962C8B-B14F-4D97-AF65-F5344CB8AC3E}">
        <p14:creationId xmlns:p14="http://schemas.microsoft.com/office/powerpoint/2010/main" val="1861214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2CB4AC-4BC6-4398-94FC-F6E3E3AE367B}"/>
              </a:ext>
            </a:extLst>
          </p:cNvPr>
          <p:cNvSpPr>
            <a:spLocks noGrp="1"/>
          </p:cNvSpPr>
          <p:nvPr>
            <p:ph type="dt" sz="half" idx="10"/>
          </p:nvPr>
        </p:nvSpPr>
        <p:spPr/>
        <p:txBody>
          <a:bodyPr/>
          <a:lstStyle/>
          <a:p>
            <a:fld id="{D3803EF2-7319-4A90-9871-59E89AC25744}" type="datetimeFigureOut">
              <a:rPr lang="en-IN" smtClean="0"/>
              <a:t>15-05-2025</a:t>
            </a:fld>
            <a:endParaRPr lang="en-IN"/>
          </a:p>
        </p:txBody>
      </p:sp>
      <p:sp>
        <p:nvSpPr>
          <p:cNvPr id="3" name="Footer Placeholder 2">
            <a:extLst>
              <a:ext uri="{FF2B5EF4-FFF2-40B4-BE49-F238E27FC236}">
                <a16:creationId xmlns:a16="http://schemas.microsoft.com/office/drawing/2014/main" id="{A2855A8E-536A-4BBE-BC1D-91D5EE04695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89968F5-642F-4865-B22D-029A1994D3CB}"/>
              </a:ext>
            </a:extLst>
          </p:cNvPr>
          <p:cNvSpPr>
            <a:spLocks noGrp="1"/>
          </p:cNvSpPr>
          <p:nvPr>
            <p:ph type="sldNum" sz="quarter" idx="12"/>
          </p:nvPr>
        </p:nvSpPr>
        <p:spPr/>
        <p:txBody>
          <a:bodyPr/>
          <a:lstStyle/>
          <a:p>
            <a:fld id="{A9E7D3EA-6C70-4872-8551-02A141DC6D7F}" type="slidenum">
              <a:rPr lang="en-IN" smtClean="0"/>
              <a:t>‹#›</a:t>
            </a:fld>
            <a:endParaRPr lang="en-IN"/>
          </a:p>
        </p:txBody>
      </p:sp>
    </p:spTree>
    <p:extLst>
      <p:ext uri="{BB962C8B-B14F-4D97-AF65-F5344CB8AC3E}">
        <p14:creationId xmlns:p14="http://schemas.microsoft.com/office/powerpoint/2010/main" val="3893768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9443D-C824-4E53-842E-C942758D7F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696C4A0-6A7A-4EE5-9DCE-383B62571B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0295E3B-51ED-4707-9DDF-6310EDA7F8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D89C15F-4622-4DE4-97FD-6B9A0662B6ED}"/>
              </a:ext>
            </a:extLst>
          </p:cNvPr>
          <p:cNvSpPr>
            <a:spLocks noGrp="1"/>
          </p:cNvSpPr>
          <p:nvPr>
            <p:ph type="dt" sz="half" idx="10"/>
          </p:nvPr>
        </p:nvSpPr>
        <p:spPr/>
        <p:txBody>
          <a:bodyPr/>
          <a:lstStyle/>
          <a:p>
            <a:fld id="{D3803EF2-7319-4A90-9871-59E89AC25744}" type="datetimeFigureOut">
              <a:rPr lang="en-IN" smtClean="0"/>
              <a:t>15-05-2025</a:t>
            </a:fld>
            <a:endParaRPr lang="en-IN"/>
          </a:p>
        </p:txBody>
      </p:sp>
      <p:sp>
        <p:nvSpPr>
          <p:cNvPr id="6" name="Footer Placeholder 5">
            <a:extLst>
              <a:ext uri="{FF2B5EF4-FFF2-40B4-BE49-F238E27FC236}">
                <a16:creationId xmlns:a16="http://schemas.microsoft.com/office/drawing/2014/main" id="{5409390C-890C-429F-9FCD-E1733F90E0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4C18A5-2076-44FD-8F9D-2236B0E54F66}"/>
              </a:ext>
            </a:extLst>
          </p:cNvPr>
          <p:cNvSpPr>
            <a:spLocks noGrp="1"/>
          </p:cNvSpPr>
          <p:nvPr>
            <p:ph type="sldNum" sz="quarter" idx="12"/>
          </p:nvPr>
        </p:nvSpPr>
        <p:spPr/>
        <p:txBody>
          <a:bodyPr/>
          <a:lstStyle/>
          <a:p>
            <a:fld id="{A9E7D3EA-6C70-4872-8551-02A141DC6D7F}" type="slidenum">
              <a:rPr lang="en-IN" smtClean="0"/>
              <a:t>‹#›</a:t>
            </a:fld>
            <a:endParaRPr lang="en-IN"/>
          </a:p>
        </p:txBody>
      </p:sp>
    </p:spTree>
    <p:extLst>
      <p:ext uri="{BB962C8B-B14F-4D97-AF65-F5344CB8AC3E}">
        <p14:creationId xmlns:p14="http://schemas.microsoft.com/office/powerpoint/2010/main" val="3142229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74F1A-7DD2-459D-96A3-4789678621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AC54E78-3C4E-4970-9D84-0870F48BED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68AB4F4-49D9-4E7F-9ECB-89775263D7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77E05C1-E6C9-462F-8700-A30137556A8A}"/>
              </a:ext>
            </a:extLst>
          </p:cNvPr>
          <p:cNvSpPr>
            <a:spLocks noGrp="1"/>
          </p:cNvSpPr>
          <p:nvPr>
            <p:ph type="dt" sz="half" idx="10"/>
          </p:nvPr>
        </p:nvSpPr>
        <p:spPr/>
        <p:txBody>
          <a:bodyPr/>
          <a:lstStyle/>
          <a:p>
            <a:fld id="{D3803EF2-7319-4A90-9871-59E89AC25744}" type="datetimeFigureOut">
              <a:rPr lang="en-IN" smtClean="0"/>
              <a:t>15-05-2025</a:t>
            </a:fld>
            <a:endParaRPr lang="en-IN"/>
          </a:p>
        </p:txBody>
      </p:sp>
      <p:sp>
        <p:nvSpPr>
          <p:cNvPr id="6" name="Footer Placeholder 5">
            <a:extLst>
              <a:ext uri="{FF2B5EF4-FFF2-40B4-BE49-F238E27FC236}">
                <a16:creationId xmlns:a16="http://schemas.microsoft.com/office/drawing/2014/main" id="{E9AEE099-CA68-49C8-B5E2-2611ACFCD9D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5FE48C1-FD44-4D7F-B57F-A7366B885B19}"/>
              </a:ext>
            </a:extLst>
          </p:cNvPr>
          <p:cNvSpPr>
            <a:spLocks noGrp="1"/>
          </p:cNvSpPr>
          <p:nvPr>
            <p:ph type="sldNum" sz="quarter" idx="12"/>
          </p:nvPr>
        </p:nvSpPr>
        <p:spPr/>
        <p:txBody>
          <a:bodyPr/>
          <a:lstStyle/>
          <a:p>
            <a:fld id="{A9E7D3EA-6C70-4872-8551-02A141DC6D7F}" type="slidenum">
              <a:rPr lang="en-IN" smtClean="0"/>
              <a:t>‹#›</a:t>
            </a:fld>
            <a:endParaRPr lang="en-IN"/>
          </a:p>
        </p:txBody>
      </p:sp>
    </p:spTree>
    <p:extLst>
      <p:ext uri="{BB962C8B-B14F-4D97-AF65-F5344CB8AC3E}">
        <p14:creationId xmlns:p14="http://schemas.microsoft.com/office/powerpoint/2010/main" val="2346123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73473F-1B4D-44A4-B3AA-330A63B636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1AF4CCE-9FC9-40B3-8CCA-8D3168649C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91DAAD-0C65-402E-8655-48307A1E01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803EF2-7319-4A90-9871-59E89AC25744}" type="datetimeFigureOut">
              <a:rPr lang="en-IN" smtClean="0"/>
              <a:t>15-05-2025</a:t>
            </a:fld>
            <a:endParaRPr lang="en-IN"/>
          </a:p>
        </p:txBody>
      </p:sp>
      <p:sp>
        <p:nvSpPr>
          <p:cNvPr id="5" name="Footer Placeholder 4">
            <a:extLst>
              <a:ext uri="{FF2B5EF4-FFF2-40B4-BE49-F238E27FC236}">
                <a16:creationId xmlns:a16="http://schemas.microsoft.com/office/drawing/2014/main" id="{D49BD1C4-7EB6-4A39-8862-2554EBF170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3943E1B-0EC3-4F66-8754-ECCB06AA0B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E7D3EA-6C70-4872-8551-02A141DC6D7F}" type="slidenum">
              <a:rPr lang="en-IN" smtClean="0"/>
              <a:t>‹#›</a:t>
            </a:fld>
            <a:endParaRPr lang="en-IN"/>
          </a:p>
        </p:txBody>
      </p:sp>
    </p:spTree>
    <p:extLst>
      <p:ext uri="{BB962C8B-B14F-4D97-AF65-F5344CB8AC3E}">
        <p14:creationId xmlns:p14="http://schemas.microsoft.com/office/powerpoint/2010/main" val="2473515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image" Target="../media/image18.tmp"/><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tmp"/><Relationship Id="rId1" Type="http://schemas.openxmlformats.org/officeDocument/2006/relationships/slideLayout" Target="../slideLayouts/slideLayout1.xml"/><Relationship Id="rId4" Type="http://schemas.openxmlformats.org/officeDocument/2006/relationships/image" Target="../media/image26.tmp"/></Relationships>
</file>

<file path=ppt/slides/_rels/slide18.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4.tmp"/><Relationship Id="rId1" Type="http://schemas.openxmlformats.org/officeDocument/2006/relationships/slideLayout" Target="../slideLayouts/slideLayout1.xml"/><Relationship Id="rId4" Type="http://schemas.openxmlformats.org/officeDocument/2006/relationships/image" Target="../media/image28.tmp"/></Relationships>
</file>

<file path=ppt/slides/_rels/slide19.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1.xml"/><Relationship Id="rId5" Type="http://schemas.openxmlformats.org/officeDocument/2006/relationships/image" Target="../media/image36.tmp"/><Relationship Id="rId4" Type="http://schemas.openxmlformats.org/officeDocument/2006/relationships/image" Target="../media/image35.tmp"/></Relationships>
</file>

<file path=ppt/slides/_rels/slide24.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16.tmp"/><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44.tmp"/><Relationship Id="rId3" Type="http://schemas.openxmlformats.org/officeDocument/2006/relationships/image" Target="../media/image39.tmp"/><Relationship Id="rId7" Type="http://schemas.openxmlformats.org/officeDocument/2006/relationships/image" Target="../media/image43.tmp"/><Relationship Id="rId2" Type="http://schemas.openxmlformats.org/officeDocument/2006/relationships/image" Target="../media/image38.tmp"/><Relationship Id="rId1" Type="http://schemas.openxmlformats.org/officeDocument/2006/relationships/slideLayout" Target="../slideLayouts/slideLayout2.xml"/><Relationship Id="rId6" Type="http://schemas.openxmlformats.org/officeDocument/2006/relationships/image" Target="../media/image42.tmp"/><Relationship Id="rId5" Type="http://schemas.openxmlformats.org/officeDocument/2006/relationships/image" Target="../media/image41.tmp"/><Relationship Id="rId4" Type="http://schemas.openxmlformats.org/officeDocument/2006/relationships/image" Target="../media/image40.tmp"/></Relationships>
</file>

<file path=ppt/slides/_rels/slide26.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5.tmp"/><Relationship Id="rId1" Type="http://schemas.openxmlformats.org/officeDocument/2006/relationships/slideLayout" Target="../slideLayouts/slideLayout2.xml"/><Relationship Id="rId6" Type="http://schemas.openxmlformats.org/officeDocument/2006/relationships/image" Target="../media/image49.tmp"/><Relationship Id="rId5" Type="http://schemas.openxmlformats.org/officeDocument/2006/relationships/image" Target="../media/image48.tmp"/><Relationship Id="rId4" Type="http://schemas.openxmlformats.org/officeDocument/2006/relationships/image" Target="../media/image47.tm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image" Target="../media/image54.tmp"/><Relationship Id="rId1" Type="http://schemas.openxmlformats.org/officeDocument/2006/relationships/slideLayout" Target="../slideLayouts/slideLayout1.xml"/><Relationship Id="rId5" Type="http://schemas.openxmlformats.org/officeDocument/2006/relationships/image" Target="../media/image57.tmp"/><Relationship Id="rId4" Type="http://schemas.openxmlformats.org/officeDocument/2006/relationships/image" Target="../media/image56.tmp"/></Relationships>
</file>

<file path=ppt/slides/_rels/slide33.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65.tmp"/><Relationship Id="rId13" Type="http://schemas.openxmlformats.org/officeDocument/2006/relationships/image" Target="../media/image70.tmp"/><Relationship Id="rId3" Type="http://schemas.openxmlformats.org/officeDocument/2006/relationships/image" Target="../media/image60.tmp"/><Relationship Id="rId7" Type="http://schemas.openxmlformats.org/officeDocument/2006/relationships/image" Target="../media/image64.tmp"/><Relationship Id="rId12" Type="http://schemas.openxmlformats.org/officeDocument/2006/relationships/image" Target="../media/image69.tmp"/><Relationship Id="rId2" Type="http://schemas.openxmlformats.org/officeDocument/2006/relationships/image" Target="../media/image59.tmp"/><Relationship Id="rId1" Type="http://schemas.openxmlformats.org/officeDocument/2006/relationships/slideLayout" Target="../slideLayouts/slideLayout1.xml"/><Relationship Id="rId6" Type="http://schemas.openxmlformats.org/officeDocument/2006/relationships/image" Target="../media/image63.tmp"/><Relationship Id="rId11" Type="http://schemas.openxmlformats.org/officeDocument/2006/relationships/image" Target="../media/image68.tmp"/><Relationship Id="rId5" Type="http://schemas.openxmlformats.org/officeDocument/2006/relationships/image" Target="../media/image62.tmp"/><Relationship Id="rId10" Type="http://schemas.openxmlformats.org/officeDocument/2006/relationships/image" Target="../media/image67.tmp"/><Relationship Id="rId4" Type="http://schemas.openxmlformats.org/officeDocument/2006/relationships/image" Target="../media/image61.tmp"/><Relationship Id="rId9" Type="http://schemas.openxmlformats.org/officeDocument/2006/relationships/image" Target="../media/image66.tmp"/></Relationships>
</file>

<file path=ppt/slides/_rels/slide35.xml.rels><?xml version="1.0" encoding="UTF-8" standalone="yes"?>
<Relationships xmlns="http://schemas.openxmlformats.org/package/2006/relationships"><Relationship Id="rId8" Type="http://schemas.openxmlformats.org/officeDocument/2006/relationships/image" Target="../media/image77.tmp"/><Relationship Id="rId3" Type="http://schemas.openxmlformats.org/officeDocument/2006/relationships/image" Target="../media/image72.tmp"/><Relationship Id="rId7" Type="http://schemas.openxmlformats.org/officeDocument/2006/relationships/image" Target="../media/image76.tmp"/><Relationship Id="rId12" Type="http://schemas.openxmlformats.org/officeDocument/2006/relationships/image" Target="../media/image81.tmp"/><Relationship Id="rId2" Type="http://schemas.openxmlformats.org/officeDocument/2006/relationships/image" Target="../media/image71.tmp"/><Relationship Id="rId1" Type="http://schemas.openxmlformats.org/officeDocument/2006/relationships/slideLayout" Target="../slideLayouts/slideLayout1.xml"/><Relationship Id="rId6" Type="http://schemas.openxmlformats.org/officeDocument/2006/relationships/image" Target="../media/image75.tmp"/><Relationship Id="rId11" Type="http://schemas.openxmlformats.org/officeDocument/2006/relationships/image" Target="../media/image80.tmp"/><Relationship Id="rId5" Type="http://schemas.openxmlformats.org/officeDocument/2006/relationships/image" Target="../media/image74.tmp"/><Relationship Id="rId10" Type="http://schemas.openxmlformats.org/officeDocument/2006/relationships/image" Target="../media/image79.tmp"/><Relationship Id="rId4" Type="http://schemas.openxmlformats.org/officeDocument/2006/relationships/image" Target="../media/image73.tmp"/><Relationship Id="rId9" Type="http://schemas.openxmlformats.org/officeDocument/2006/relationships/image" Target="../media/image78.tmp"/></Relationships>
</file>

<file path=ppt/slides/_rels/slide36.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image" Target="../media/image82.tmp"/><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 Id="rId9" Type="http://schemas.openxmlformats.org/officeDocument/2006/relationships/image" Target="../media/image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6.tmp"/><Relationship Id="rId2" Type="http://schemas.openxmlformats.org/officeDocument/2006/relationships/image" Target="../media/image85.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8.tmp"/><Relationship Id="rId2" Type="http://schemas.openxmlformats.org/officeDocument/2006/relationships/image" Target="../media/image87.tmp"/><Relationship Id="rId1" Type="http://schemas.openxmlformats.org/officeDocument/2006/relationships/slideLayout" Target="../slideLayouts/slideLayout2.xml"/><Relationship Id="rId4" Type="http://schemas.openxmlformats.org/officeDocument/2006/relationships/image" Target="../media/image89.tmp"/></Relationships>
</file>

<file path=ppt/slides/_rels/slide43.xml.rels><?xml version="1.0" encoding="UTF-8" standalone="yes"?>
<Relationships xmlns="http://schemas.openxmlformats.org/package/2006/relationships"><Relationship Id="rId3" Type="http://schemas.openxmlformats.org/officeDocument/2006/relationships/image" Target="../media/image91.tmp"/><Relationship Id="rId2" Type="http://schemas.openxmlformats.org/officeDocument/2006/relationships/image" Target="../media/image90.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3.tmp"/><Relationship Id="rId2" Type="http://schemas.openxmlformats.org/officeDocument/2006/relationships/image" Target="../media/image92.tmp"/><Relationship Id="rId1" Type="http://schemas.openxmlformats.org/officeDocument/2006/relationships/slideLayout" Target="../slideLayouts/slideLayout2.xml"/><Relationship Id="rId4" Type="http://schemas.openxmlformats.org/officeDocument/2006/relationships/image" Target="../media/image94.tmp"/></Relationships>
</file>

<file path=ppt/slides/_rels/slide45.xml.rels><?xml version="1.0" encoding="UTF-8" standalone="yes"?>
<Relationships xmlns="http://schemas.openxmlformats.org/package/2006/relationships"><Relationship Id="rId3" Type="http://schemas.openxmlformats.org/officeDocument/2006/relationships/image" Target="../media/image96.tmp"/><Relationship Id="rId2" Type="http://schemas.openxmlformats.org/officeDocument/2006/relationships/image" Target="../media/image95.tmp"/><Relationship Id="rId1" Type="http://schemas.openxmlformats.org/officeDocument/2006/relationships/slideLayout" Target="../slideLayouts/slideLayout2.xml"/><Relationship Id="rId4" Type="http://schemas.openxmlformats.org/officeDocument/2006/relationships/image" Target="../media/image97.tmp"/></Relationships>
</file>

<file path=ppt/slides/_rels/slide46.xml.rels><?xml version="1.0" encoding="UTF-8" standalone="yes"?>
<Relationships xmlns="http://schemas.openxmlformats.org/package/2006/relationships"><Relationship Id="rId3" Type="http://schemas.openxmlformats.org/officeDocument/2006/relationships/image" Target="../media/image99.tmp"/><Relationship Id="rId2" Type="http://schemas.openxmlformats.org/officeDocument/2006/relationships/image" Target="../media/image98.tmp"/><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01.tmp"/><Relationship Id="rId2" Type="http://schemas.openxmlformats.org/officeDocument/2006/relationships/image" Target="../media/image100.tmp"/><Relationship Id="rId1" Type="http://schemas.openxmlformats.org/officeDocument/2006/relationships/slideLayout" Target="../slideLayouts/slideLayout2.xml"/><Relationship Id="rId4" Type="http://schemas.openxmlformats.org/officeDocument/2006/relationships/image" Target="../media/image102.tmp"/></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image" Target="../media/image13.tmp"/></Relationships>
</file>

<file path=ppt/slides/_rels/slide7.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1.xml"/><Relationship Id="rId4" Type="http://schemas.openxmlformats.org/officeDocument/2006/relationships/image" Target="../media/image16.tmp"/></Relationships>
</file>

<file path=ppt/slides/_rels/slide8.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3A0A09-058A-4151-86F0-AA18F2D2BFB9}"/>
              </a:ext>
            </a:extLst>
          </p:cNvPr>
          <p:cNvPicPr/>
          <p:nvPr/>
        </p:nvPicPr>
        <p:blipFill>
          <a:blip r:embed="rId2"/>
          <a:stretch>
            <a:fillRect/>
          </a:stretch>
        </p:blipFill>
        <p:spPr>
          <a:xfrm>
            <a:off x="4607459" y="1705160"/>
            <a:ext cx="2552700" cy="1570990"/>
          </a:xfrm>
          <a:prstGeom prst="rect">
            <a:avLst/>
          </a:prstGeom>
        </p:spPr>
      </p:pic>
      <p:grpSp>
        <p:nvGrpSpPr>
          <p:cNvPr id="6" name="Group 5">
            <a:extLst>
              <a:ext uri="{FF2B5EF4-FFF2-40B4-BE49-F238E27FC236}">
                <a16:creationId xmlns:a16="http://schemas.microsoft.com/office/drawing/2014/main" id="{56FB9373-6E72-419C-B019-2DE38062523A}"/>
              </a:ext>
            </a:extLst>
          </p:cNvPr>
          <p:cNvGrpSpPr/>
          <p:nvPr/>
        </p:nvGrpSpPr>
        <p:grpSpPr>
          <a:xfrm>
            <a:off x="5442809" y="3501841"/>
            <a:ext cx="1010285" cy="160019"/>
            <a:chOff x="0" y="0"/>
            <a:chExt cx="1010412" cy="160210"/>
          </a:xfrm>
        </p:grpSpPr>
        <p:sp>
          <p:nvSpPr>
            <p:cNvPr id="7" name="Shape 169">
              <a:extLst>
                <a:ext uri="{FF2B5EF4-FFF2-40B4-BE49-F238E27FC236}">
                  <a16:creationId xmlns:a16="http://schemas.microsoft.com/office/drawing/2014/main" id="{360F2B11-D2F5-4162-A01C-27800CF3509F}"/>
                </a:ext>
              </a:extLst>
            </p:cNvPr>
            <p:cNvSpPr/>
            <p:nvPr/>
          </p:nvSpPr>
          <p:spPr>
            <a:xfrm>
              <a:off x="0" y="0"/>
              <a:ext cx="108299" cy="123539"/>
            </a:xfrm>
            <a:custGeom>
              <a:avLst/>
              <a:gdLst/>
              <a:ahLst/>
              <a:cxnLst/>
              <a:rect l="0" t="0" r="0" b="0"/>
              <a:pathLst>
                <a:path w="108299" h="123539">
                  <a:moveTo>
                    <a:pt x="64103" y="0"/>
                  </a:moveTo>
                  <a:cubicBezTo>
                    <a:pt x="70199" y="0"/>
                    <a:pt x="76295" y="1524"/>
                    <a:pt x="83915" y="4572"/>
                  </a:cubicBezTo>
                  <a:cubicBezTo>
                    <a:pt x="90011" y="4572"/>
                    <a:pt x="93059" y="6096"/>
                    <a:pt x="94583" y="6096"/>
                  </a:cubicBezTo>
                  <a:cubicBezTo>
                    <a:pt x="96107" y="6096"/>
                    <a:pt x="97631" y="6096"/>
                    <a:pt x="99155" y="4572"/>
                  </a:cubicBezTo>
                  <a:cubicBezTo>
                    <a:pt x="100679" y="4572"/>
                    <a:pt x="102203" y="3048"/>
                    <a:pt x="103727" y="0"/>
                  </a:cubicBezTo>
                  <a:lnTo>
                    <a:pt x="108299" y="0"/>
                  </a:lnTo>
                  <a:lnTo>
                    <a:pt x="97631" y="41148"/>
                  </a:lnTo>
                  <a:lnTo>
                    <a:pt x="94583" y="41148"/>
                  </a:lnTo>
                  <a:cubicBezTo>
                    <a:pt x="94583" y="35052"/>
                    <a:pt x="93059" y="28956"/>
                    <a:pt x="91535" y="25908"/>
                  </a:cubicBezTo>
                  <a:cubicBezTo>
                    <a:pt x="90011" y="19812"/>
                    <a:pt x="85439" y="15240"/>
                    <a:pt x="82391" y="12192"/>
                  </a:cubicBezTo>
                  <a:cubicBezTo>
                    <a:pt x="77819" y="10668"/>
                    <a:pt x="73247" y="9144"/>
                    <a:pt x="68675" y="9144"/>
                  </a:cubicBezTo>
                  <a:cubicBezTo>
                    <a:pt x="64103" y="9144"/>
                    <a:pt x="61055" y="10668"/>
                    <a:pt x="56483" y="13716"/>
                  </a:cubicBezTo>
                  <a:cubicBezTo>
                    <a:pt x="53340" y="16764"/>
                    <a:pt x="51816" y="21336"/>
                    <a:pt x="51816" y="25908"/>
                  </a:cubicBezTo>
                  <a:cubicBezTo>
                    <a:pt x="51816" y="28956"/>
                    <a:pt x="53340" y="33528"/>
                    <a:pt x="54864" y="38100"/>
                  </a:cubicBezTo>
                  <a:cubicBezTo>
                    <a:pt x="58007" y="42672"/>
                    <a:pt x="62579" y="48768"/>
                    <a:pt x="71723" y="56388"/>
                  </a:cubicBezTo>
                  <a:cubicBezTo>
                    <a:pt x="79343" y="64008"/>
                    <a:pt x="83915" y="68675"/>
                    <a:pt x="86963" y="74771"/>
                  </a:cubicBezTo>
                  <a:cubicBezTo>
                    <a:pt x="88487" y="79343"/>
                    <a:pt x="90011" y="83915"/>
                    <a:pt x="90011" y="90011"/>
                  </a:cubicBezTo>
                  <a:cubicBezTo>
                    <a:pt x="90011" y="96107"/>
                    <a:pt x="88487" y="102203"/>
                    <a:pt x="85439" y="106775"/>
                  </a:cubicBezTo>
                  <a:cubicBezTo>
                    <a:pt x="80867" y="112871"/>
                    <a:pt x="76295" y="117443"/>
                    <a:pt x="70199" y="118967"/>
                  </a:cubicBezTo>
                  <a:cubicBezTo>
                    <a:pt x="64103" y="122015"/>
                    <a:pt x="56483" y="123539"/>
                    <a:pt x="48768" y="123539"/>
                  </a:cubicBezTo>
                  <a:cubicBezTo>
                    <a:pt x="42672" y="123539"/>
                    <a:pt x="36576" y="123539"/>
                    <a:pt x="28956" y="122015"/>
                  </a:cubicBezTo>
                  <a:cubicBezTo>
                    <a:pt x="21336" y="120491"/>
                    <a:pt x="16764" y="118967"/>
                    <a:pt x="13716" y="118967"/>
                  </a:cubicBezTo>
                  <a:cubicBezTo>
                    <a:pt x="12192" y="118967"/>
                    <a:pt x="10668" y="120491"/>
                    <a:pt x="9144" y="120491"/>
                  </a:cubicBezTo>
                  <a:cubicBezTo>
                    <a:pt x="7620" y="120491"/>
                    <a:pt x="6096" y="122015"/>
                    <a:pt x="3048" y="123539"/>
                  </a:cubicBezTo>
                  <a:lnTo>
                    <a:pt x="0" y="123539"/>
                  </a:lnTo>
                  <a:lnTo>
                    <a:pt x="10668" y="79343"/>
                  </a:lnTo>
                  <a:lnTo>
                    <a:pt x="13716" y="79343"/>
                  </a:lnTo>
                  <a:cubicBezTo>
                    <a:pt x="13716" y="86963"/>
                    <a:pt x="15240" y="93059"/>
                    <a:pt x="18288" y="99155"/>
                  </a:cubicBezTo>
                  <a:cubicBezTo>
                    <a:pt x="21336" y="105251"/>
                    <a:pt x="24384" y="108299"/>
                    <a:pt x="28956" y="112871"/>
                  </a:cubicBezTo>
                  <a:cubicBezTo>
                    <a:pt x="33528" y="115919"/>
                    <a:pt x="38100" y="117443"/>
                    <a:pt x="44196" y="117443"/>
                  </a:cubicBezTo>
                  <a:cubicBezTo>
                    <a:pt x="50292" y="117443"/>
                    <a:pt x="54864" y="114395"/>
                    <a:pt x="59531" y="111347"/>
                  </a:cubicBezTo>
                  <a:cubicBezTo>
                    <a:pt x="62579" y="106775"/>
                    <a:pt x="64103" y="102203"/>
                    <a:pt x="64103" y="97631"/>
                  </a:cubicBezTo>
                  <a:cubicBezTo>
                    <a:pt x="64103" y="93059"/>
                    <a:pt x="64103" y="90011"/>
                    <a:pt x="61055" y="85439"/>
                  </a:cubicBezTo>
                  <a:cubicBezTo>
                    <a:pt x="59531" y="80867"/>
                    <a:pt x="54864" y="74771"/>
                    <a:pt x="45720" y="67151"/>
                  </a:cubicBezTo>
                  <a:cubicBezTo>
                    <a:pt x="38100" y="59436"/>
                    <a:pt x="33528" y="53340"/>
                    <a:pt x="30480" y="47244"/>
                  </a:cubicBezTo>
                  <a:cubicBezTo>
                    <a:pt x="27432" y="42672"/>
                    <a:pt x="27432" y="38100"/>
                    <a:pt x="27432" y="33528"/>
                  </a:cubicBezTo>
                  <a:cubicBezTo>
                    <a:pt x="27432" y="24384"/>
                    <a:pt x="30480" y="16764"/>
                    <a:pt x="38100" y="10668"/>
                  </a:cubicBezTo>
                  <a:cubicBezTo>
                    <a:pt x="44196" y="3048"/>
                    <a:pt x="53340" y="0"/>
                    <a:pt x="64103"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8" name="Shape 170">
              <a:extLst>
                <a:ext uri="{FF2B5EF4-FFF2-40B4-BE49-F238E27FC236}">
                  <a16:creationId xmlns:a16="http://schemas.microsoft.com/office/drawing/2014/main" id="{54936307-EEB5-47B7-92A6-AAF2C9501299}"/>
                </a:ext>
              </a:extLst>
            </p:cNvPr>
            <p:cNvSpPr/>
            <p:nvPr/>
          </p:nvSpPr>
          <p:spPr>
            <a:xfrm>
              <a:off x="108299" y="41148"/>
              <a:ext cx="87058" cy="82391"/>
            </a:xfrm>
            <a:custGeom>
              <a:avLst/>
              <a:gdLst/>
              <a:ahLst/>
              <a:cxnLst/>
              <a:rect l="0" t="0" r="0" b="0"/>
              <a:pathLst>
                <a:path w="87058" h="82391">
                  <a:moveTo>
                    <a:pt x="36671" y="0"/>
                  </a:moveTo>
                  <a:lnTo>
                    <a:pt x="42767" y="0"/>
                  </a:lnTo>
                  <a:lnTo>
                    <a:pt x="24479" y="58007"/>
                  </a:lnTo>
                  <a:cubicBezTo>
                    <a:pt x="24479" y="61055"/>
                    <a:pt x="24479" y="64103"/>
                    <a:pt x="24479" y="64103"/>
                  </a:cubicBezTo>
                  <a:cubicBezTo>
                    <a:pt x="24479" y="65627"/>
                    <a:pt x="24479" y="65627"/>
                    <a:pt x="24479" y="65627"/>
                  </a:cubicBezTo>
                  <a:cubicBezTo>
                    <a:pt x="24479" y="65627"/>
                    <a:pt x="26003" y="65627"/>
                    <a:pt x="26003" y="65627"/>
                  </a:cubicBezTo>
                  <a:cubicBezTo>
                    <a:pt x="29051" y="65627"/>
                    <a:pt x="32099" y="64103"/>
                    <a:pt x="36671" y="59531"/>
                  </a:cubicBezTo>
                  <a:cubicBezTo>
                    <a:pt x="42767" y="51911"/>
                    <a:pt x="50387" y="42767"/>
                    <a:pt x="56483" y="29051"/>
                  </a:cubicBezTo>
                  <a:lnTo>
                    <a:pt x="65627" y="3048"/>
                  </a:lnTo>
                  <a:lnTo>
                    <a:pt x="87058" y="1524"/>
                  </a:lnTo>
                  <a:lnTo>
                    <a:pt x="70295" y="59531"/>
                  </a:lnTo>
                  <a:cubicBezTo>
                    <a:pt x="68675" y="64103"/>
                    <a:pt x="68675" y="67151"/>
                    <a:pt x="68675" y="67151"/>
                  </a:cubicBezTo>
                  <a:cubicBezTo>
                    <a:pt x="68675" y="68675"/>
                    <a:pt x="68675" y="68675"/>
                    <a:pt x="68675" y="68675"/>
                  </a:cubicBezTo>
                  <a:cubicBezTo>
                    <a:pt x="68675" y="70199"/>
                    <a:pt x="70295" y="70199"/>
                    <a:pt x="70295" y="70199"/>
                  </a:cubicBezTo>
                  <a:cubicBezTo>
                    <a:pt x="71818" y="70199"/>
                    <a:pt x="71818" y="70199"/>
                    <a:pt x="73342" y="68675"/>
                  </a:cubicBezTo>
                  <a:cubicBezTo>
                    <a:pt x="74866" y="67151"/>
                    <a:pt x="77914" y="64103"/>
                    <a:pt x="80963" y="58007"/>
                  </a:cubicBezTo>
                  <a:lnTo>
                    <a:pt x="84010" y="61055"/>
                  </a:lnTo>
                  <a:cubicBezTo>
                    <a:pt x="76390" y="74771"/>
                    <a:pt x="67151" y="82391"/>
                    <a:pt x="56483" y="82391"/>
                  </a:cubicBezTo>
                  <a:cubicBezTo>
                    <a:pt x="53435" y="82391"/>
                    <a:pt x="50387" y="82391"/>
                    <a:pt x="48863" y="79343"/>
                  </a:cubicBezTo>
                  <a:cubicBezTo>
                    <a:pt x="47339" y="77819"/>
                    <a:pt x="45815" y="76295"/>
                    <a:pt x="45815" y="73247"/>
                  </a:cubicBezTo>
                  <a:cubicBezTo>
                    <a:pt x="45815" y="70199"/>
                    <a:pt x="45815" y="65627"/>
                    <a:pt x="47339" y="61055"/>
                  </a:cubicBezTo>
                  <a:lnTo>
                    <a:pt x="51911" y="45815"/>
                  </a:lnTo>
                  <a:cubicBezTo>
                    <a:pt x="44291" y="56483"/>
                    <a:pt x="39719" y="64103"/>
                    <a:pt x="35147" y="68675"/>
                  </a:cubicBezTo>
                  <a:cubicBezTo>
                    <a:pt x="30575" y="74771"/>
                    <a:pt x="26003" y="77819"/>
                    <a:pt x="22955" y="79343"/>
                  </a:cubicBezTo>
                  <a:cubicBezTo>
                    <a:pt x="18383" y="82391"/>
                    <a:pt x="15335" y="82391"/>
                    <a:pt x="12287" y="82391"/>
                  </a:cubicBezTo>
                  <a:cubicBezTo>
                    <a:pt x="9239" y="82391"/>
                    <a:pt x="6096" y="80867"/>
                    <a:pt x="4572" y="79343"/>
                  </a:cubicBezTo>
                  <a:cubicBezTo>
                    <a:pt x="1524" y="76295"/>
                    <a:pt x="0" y="74771"/>
                    <a:pt x="0" y="70199"/>
                  </a:cubicBezTo>
                  <a:cubicBezTo>
                    <a:pt x="0" y="67151"/>
                    <a:pt x="1524" y="64103"/>
                    <a:pt x="3048" y="58007"/>
                  </a:cubicBezTo>
                  <a:lnTo>
                    <a:pt x="12287" y="24479"/>
                  </a:lnTo>
                  <a:cubicBezTo>
                    <a:pt x="13811" y="18288"/>
                    <a:pt x="15335" y="13716"/>
                    <a:pt x="15335" y="12192"/>
                  </a:cubicBezTo>
                  <a:cubicBezTo>
                    <a:pt x="15335" y="12192"/>
                    <a:pt x="15335" y="10668"/>
                    <a:pt x="13811" y="10668"/>
                  </a:cubicBezTo>
                  <a:cubicBezTo>
                    <a:pt x="13811" y="9144"/>
                    <a:pt x="13811" y="9144"/>
                    <a:pt x="12287" y="9144"/>
                  </a:cubicBezTo>
                  <a:cubicBezTo>
                    <a:pt x="10763" y="7620"/>
                    <a:pt x="9239" y="7620"/>
                    <a:pt x="6096" y="7620"/>
                  </a:cubicBezTo>
                  <a:lnTo>
                    <a:pt x="7620" y="4572"/>
                  </a:lnTo>
                  <a:lnTo>
                    <a:pt x="36671"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9" name="Shape 171">
              <a:extLst>
                <a:ext uri="{FF2B5EF4-FFF2-40B4-BE49-F238E27FC236}">
                  <a16:creationId xmlns:a16="http://schemas.microsoft.com/office/drawing/2014/main" id="{441F0A7C-133E-44E4-9AC5-656BB0D8621E}"/>
                </a:ext>
              </a:extLst>
            </p:cNvPr>
            <p:cNvSpPr/>
            <p:nvPr/>
          </p:nvSpPr>
          <p:spPr>
            <a:xfrm>
              <a:off x="204501" y="1769"/>
              <a:ext cx="40434" cy="121770"/>
            </a:xfrm>
            <a:custGeom>
              <a:avLst/>
              <a:gdLst/>
              <a:ahLst/>
              <a:cxnLst/>
              <a:rect l="0" t="0" r="0" b="0"/>
              <a:pathLst>
                <a:path w="40434" h="121770">
                  <a:moveTo>
                    <a:pt x="40434" y="0"/>
                  </a:moveTo>
                  <a:lnTo>
                    <a:pt x="40434" y="48794"/>
                  </a:lnTo>
                  <a:lnTo>
                    <a:pt x="39719" y="51571"/>
                  </a:lnTo>
                  <a:lnTo>
                    <a:pt x="40434" y="50857"/>
                  </a:lnTo>
                  <a:lnTo>
                    <a:pt x="40434" y="57259"/>
                  </a:lnTo>
                  <a:lnTo>
                    <a:pt x="39719" y="57667"/>
                  </a:lnTo>
                  <a:cubicBezTo>
                    <a:pt x="36671" y="59191"/>
                    <a:pt x="35147" y="65382"/>
                    <a:pt x="32004" y="73003"/>
                  </a:cubicBezTo>
                  <a:lnTo>
                    <a:pt x="21336" y="114150"/>
                  </a:lnTo>
                  <a:cubicBezTo>
                    <a:pt x="22860" y="115674"/>
                    <a:pt x="25908" y="117198"/>
                    <a:pt x="27432" y="117198"/>
                  </a:cubicBezTo>
                  <a:cubicBezTo>
                    <a:pt x="30480" y="117198"/>
                    <a:pt x="33528" y="117198"/>
                    <a:pt x="35147" y="115674"/>
                  </a:cubicBezTo>
                  <a:lnTo>
                    <a:pt x="40434" y="110388"/>
                  </a:lnTo>
                  <a:lnTo>
                    <a:pt x="40434" y="119768"/>
                  </a:lnTo>
                  <a:lnTo>
                    <a:pt x="30480" y="121770"/>
                  </a:lnTo>
                  <a:cubicBezTo>
                    <a:pt x="19812" y="121770"/>
                    <a:pt x="10668" y="118722"/>
                    <a:pt x="0" y="114150"/>
                  </a:cubicBezTo>
                  <a:lnTo>
                    <a:pt x="25908" y="21091"/>
                  </a:lnTo>
                  <a:cubicBezTo>
                    <a:pt x="27432" y="16519"/>
                    <a:pt x="27432" y="13471"/>
                    <a:pt x="27432" y="11947"/>
                  </a:cubicBezTo>
                  <a:cubicBezTo>
                    <a:pt x="27432" y="10423"/>
                    <a:pt x="27432" y="10423"/>
                    <a:pt x="25908" y="8899"/>
                  </a:cubicBezTo>
                  <a:cubicBezTo>
                    <a:pt x="24384" y="7375"/>
                    <a:pt x="22860" y="7375"/>
                    <a:pt x="18288" y="7375"/>
                  </a:cubicBezTo>
                  <a:lnTo>
                    <a:pt x="19812" y="4327"/>
                  </a:lnTo>
                  <a:lnTo>
                    <a:pt x="40434"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0" name="Shape 172">
              <a:extLst>
                <a:ext uri="{FF2B5EF4-FFF2-40B4-BE49-F238E27FC236}">
                  <a16:creationId xmlns:a16="http://schemas.microsoft.com/office/drawing/2014/main" id="{407B7A7E-15F9-4983-A90A-DD1024FAFD54}"/>
                </a:ext>
              </a:extLst>
            </p:cNvPr>
            <p:cNvSpPr/>
            <p:nvPr/>
          </p:nvSpPr>
          <p:spPr>
            <a:xfrm>
              <a:off x="244935" y="41148"/>
              <a:ext cx="40434" cy="80389"/>
            </a:xfrm>
            <a:custGeom>
              <a:avLst/>
              <a:gdLst/>
              <a:ahLst/>
              <a:cxnLst/>
              <a:rect l="0" t="0" r="0" b="0"/>
              <a:pathLst>
                <a:path w="40434" h="80389">
                  <a:moveTo>
                    <a:pt x="20622" y="0"/>
                  </a:moveTo>
                  <a:cubicBezTo>
                    <a:pt x="26717" y="0"/>
                    <a:pt x="32814" y="1524"/>
                    <a:pt x="35861" y="7620"/>
                  </a:cubicBezTo>
                  <a:cubicBezTo>
                    <a:pt x="38910" y="12192"/>
                    <a:pt x="40434" y="18288"/>
                    <a:pt x="40434" y="24480"/>
                  </a:cubicBezTo>
                  <a:cubicBezTo>
                    <a:pt x="40434" y="39719"/>
                    <a:pt x="35861" y="53436"/>
                    <a:pt x="23669" y="67151"/>
                  </a:cubicBezTo>
                  <a:cubicBezTo>
                    <a:pt x="19097" y="72486"/>
                    <a:pt x="13764" y="76295"/>
                    <a:pt x="8037" y="78772"/>
                  </a:cubicBezTo>
                  <a:lnTo>
                    <a:pt x="0" y="80389"/>
                  </a:lnTo>
                  <a:lnTo>
                    <a:pt x="0" y="71009"/>
                  </a:lnTo>
                  <a:lnTo>
                    <a:pt x="5381" y="65627"/>
                  </a:lnTo>
                  <a:cubicBezTo>
                    <a:pt x="9954" y="59531"/>
                    <a:pt x="13002" y="53436"/>
                    <a:pt x="14525" y="45815"/>
                  </a:cubicBezTo>
                  <a:cubicBezTo>
                    <a:pt x="17573" y="39719"/>
                    <a:pt x="19098" y="32099"/>
                    <a:pt x="19098" y="24480"/>
                  </a:cubicBezTo>
                  <a:cubicBezTo>
                    <a:pt x="19098" y="19812"/>
                    <a:pt x="17573" y="16764"/>
                    <a:pt x="16049" y="15240"/>
                  </a:cubicBezTo>
                  <a:cubicBezTo>
                    <a:pt x="14525" y="13716"/>
                    <a:pt x="11478" y="12192"/>
                    <a:pt x="9954" y="12192"/>
                  </a:cubicBezTo>
                  <a:lnTo>
                    <a:pt x="0" y="17880"/>
                  </a:lnTo>
                  <a:lnTo>
                    <a:pt x="0" y="11478"/>
                  </a:lnTo>
                  <a:lnTo>
                    <a:pt x="9954" y="1524"/>
                  </a:lnTo>
                  <a:cubicBezTo>
                    <a:pt x="13002" y="0"/>
                    <a:pt x="16049" y="0"/>
                    <a:pt x="20622"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1" name="Shape 173">
              <a:extLst>
                <a:ext uri="{FF2B5EF4-FFF2-40B4-BE49-F238E27FC236}">
                  <a16:creationId xmlns:a16="http://schemas.microsoft.com/office/drawing/2014/main" id="{86B7EC16-0C08-4D1B-8D85-F0A322BBCF70}"/>
                </a:ext>
              </a:extLst>
            </p:cNvPr>
            <p:cNvSpPr/>
            <p:nvPr/>
          </p:nvSpPr>
          <p:spPr>
            <a:xfrm>
              <a:off x="244935" y="0"/>
              <a:ext cx="13002" cy="50562"/>
            </a:xfrm>
            <a:custGeom>
              <a:avLst/>
              <a:gdLst/>
              <a:ahLst/>
              <a:cxnLst/>
              <a:rect l="0" t="0" r="0" b="0"/>
              <a:pathLst>
                <a:path w="13002" h="50562">
                  <a:moveTo>
                    <a:pt x="8430" y="0"/>
                  </a:moveTo>
                  <a:lnTo>
                    <a:pt x="13002" y="0"/>
                  </a:lnTo>
                  <a:lnTo>
                    <a:pt x="0" y="50562"/>
                  </a:lnTo>
                  <a:lnTo>
                    <a:pt x="0" y="1769"/>
                  </a:lnTo>
                  <a:lnTo>
                    <a:pt x="843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2" name="Shape 174">
              <a:extLst>
                <a:ext uri="{FF2B5EF4-FFF2-40B4-BE49-F238E27FC236}">
                  <a16:creationId xmlns:a16="http://schemas.microsoft.com/office/drawing/2014/main" id="{9C485852-2410-4CC6-93F5-C7D9B8A40D98}"/>
                </a:ext>
              </a:extLst>
            </p:cNvPr>
            <p:cNvSpPr/>
            <p:nvPr/>
          </p:nvSpPr>
          <p:spPr>
            <a:xfrm>
              <a:off x="292989" y="41148"/>
              <a:ext cx="128302" cy="80867"/>
            </a:xfrm>
            <a:custGeom>
              <a:avLst/>
              <a:gdLst/>
              <a:ahLst/>
              <a:cxnLst/>
              <a:rect l="0" t="0" r="0" b="0"/>
              <a:pathLst>
                <a:path w="128302" h="80867">
                  <a:moveTo>
                    <a:pt x="41244" y="0"/>
                  </a:moveTo>
                  <a:lnTo>
                    <a:pt x="45815" y="0"/>
                  </a:lnTo>
                  <a:lnTo>
                    <a:pt x="35147" y="36671"/>
                  </a:lnTo>
                  <a:cubicBezTo>
                    <a:pt x="42768" y="26003"/>
                    <a:pt x="48863" y="18288"/>
                    <a:pt x="51912" y="13716"/>
                  </a:cubicBezTo>
                  <a:cubicBezTo>
                    <a:pt x="56483" y="7620"/>
                    <a:pt x="61056" y="4572"/>
                    <a:pt x="64103" y="1524"/>
                  </a:cubicBezTo>
                  <a:cubicBezTo>
                    <a:pt x="67151" y="0"/>
                    <a:pt x="70295" y="0"/>
                    <a:pt x="73343" y="0"/>
                  </a:cubicBezTo>
                  <a:cubicBezTo>
                    <a:pt x="77915" y="0"/>
                    <a:pt x="80963" y="0"/>
                    <a:pt x="82487" y="3048"/>
                  </a:cubicBezTo>
                  <a:cubicBezTo>
                    <a:pt x="84011" y="4572"/>
                    <a:pt x="84011" y="7620"/>
                    <a:pt x="84011" y="10668"/>
                  </a:cubicBezTo>
                  <a:cubicBezTo>
                    <a:pt x="84011" y="13716"/>
                    <a:pt x="84011" y="16764"/>
                    <a:pt x="82487" y="22860"/>
                  </a:cubicBezTo>
                  <a:lnTo>
                    <a:pt x="77915" y="36671"/>
                  </a:lnTo>
                  <a:cubicBezTo>
                    <a:pt x="85535" y="26003"/>
                    <a:pt x="91631" y="18288"/>
                    <a:pt x="94679" y="13716"/>
                  </a:cubicBezTo>
                  <a:cubicBezTo>
                    <a:pt x="99251" y="7620"/>
                    <a:pt x="103823" y="3048"/>
                    <a:pt x="108395" y="1524"/>
                  </a:cubicBezTo>
                  <a:cubicBezTo>
                    <a:pt x="109918" y="0"/>
                    <a:pt x="112967" y="0"/>
                    <a:pt x="116015" y="0"/>
                  </a:cubicBezTo>
                  <a:cubicBezTo>
                    <a:pt x="119063" y="0"/>
                    <a:pt x="122111" y="0"/>
                    <a:pt x="123635" y="3048"/>
                  </a:cubicBezTo>
                  <a:cubicBezTo>
                    <a:pt x="126683" y="4572"/>
                    <a:pt x="126683" y="7620"/>
                    <a:pt x="126683" y="10668"/>
                  </a:cubicBezTo>
                  <a:cubicBezTo>
                    <a:pt x="126683" y="13716"/>
                    <a:pt x="126683" y="19812"/>
                    <a:pt x="125159" y="24479"/>
                  </a:cubicBezTo>
                  <a:lnTo>
                    <a:pt x="114491" y="58007"/>
                  </a:lnTo>
                  <a:cubicBezTo>
                    <a:pt x="112967" y="62579"/>
                    <a:pt x="112967" y="65627"/>
                    <a:pt x="112967" y="67151"/>
                  </a:cubicBezTo>
                  <a:cubicBezTo>
                    <a:pt x="112967" y="67151"/>
                    <a:pt x="112967" y="67151"/>
                    <a:pt x="112967" y="68675"/>
                  </a:cubicBezTo>
                  <a:cubicBezTo>
                    <a:pt x="112967" y="68675"/>
                    <a:pt x="114491" y="68675"/>
                    <a:pt x="114491" y="68675"/>
                  </a:cubicBezTo>
                  <a:cubicBezTo>
                    <a:pt x="114491" y="68675"/>
                    <a:pt x="116015" y="68675"/>
                    <a:pt x="116015" y="68675"/>
                  </a:cubicBezTo>
                  <a:cubicBezTo>
                    <a:pt x="119063" y="67151"/>
                    <a:pt x="120587" y="64103"/>
                    <a:pt x="122111" y="61055"/>
                  </a:cubicBezTo>
                  <a:cubicBezTo>
                    <a:pt x="123635" y="59531"/>
                    <a:pt x="123635" y="59531"/>
                    <a:pt x="125159" y="58007"/>
                  </a:cubicBezTo>
                  <a:lnTo>
                    <a:pt x="128302" y="59531"/>
                  </a:lnTo>
                  <a:cubicBezTo>
                    <a:pt x="123635" y="67151"/>
                    <a:pt x="119063" y="71723"/>
                    <a:pt x="114491" y="76295"/>
                  </a:cubicBezTo>
                  <a:cubicBezTo>
                    <a:pt x="109918" y="79343"/>
                    <a:pt x="105347" y="80867"/>
                    <a:pt x="102299" y="80867"/>
                  </a:cubicBezTo>
                  <a:cubicBezTo>
                    <a:pt x="97727" y="80867"/>
                    <a:pt x="94679" y="80867"/>
                    <a:pt x="93155" y="77819"/>
                  </a:cubicBezTo>
                  <a:cubicBezTo>
                    <a:pt x="91631" y="76295"/>
                    <a:pt x="90107" y="74771"/>
                    <a:pt x="90107" y="71723"/>
                  </a:cubicBezTo>
                  <a:cubicBezTo>
                    <a:pt x="90107" y="68675"/>
                    <a:pt x="90107" y="65627"/>
                    <a:pt x="91631" y="59531"/>
                  </a:cubicBezTo>
                  <a:lnTo>
                    <a:pt x="102299" y="26003"/>
                  </a:lnTo>
                  <a:cubicBezTo>
                    <a:pt x="103823" y="21336"/>
                    <a:pt x="103823" y="18288"/>
                    <a:pt x="103823" y="16764"/>
                  </a:cubicBezTo>
                  <a:cubicBezTo>
                    <a:pt x="102299" y="15240"/>
                    <a:pt x="102299" y="15240"/>
                    <a:pt x="102299" y="15240"/>
                  </a:cubicBezTo>
                  <a:cubicBezTo>
                    <a:pt x="100775" y="15240"/>
                    <a:pt x="100775" y="15240"/>
                    <a:pt x="99251" y="16764"/>
                  </a:cubicBezTo>
                  <a:cubicBezTo>
                    <a:pt x="99251" y="16764"/>
                    <a:pt x="97727" y="18288"/>
                    <a:pt x="94679" y="21336"/>
                  </a:cubicBezTo>
                  <a:cubicBezTo>
                    <a:pt x="93155" y="22860"/>
                    <a:pt x="88583" y="27527"/>
                    <a:pt x="85535" y="33623"/>
                  </a:cubicBezTo>
                  <a:cubicBezTo>
                    <a:pt x="80963" y="39719"/>
                    <a:pt x="77915" y="44291"/>
                    <a:pt x="76391" y="48863"/>
                  </a:cubicBezTo>
                  <a:cubicBezTo>
                    <a:pt x="74867" y="51911"/>
                    <a:pt x="73343" y="56483"/>
                    <a:pt x="71818" y="62579"/>
                  </a:cubicBezTo>
                  <a:lnTo>
                    <a:pt x="65627" y="80867"/>
                  </a:lnTo>
                  <a:lnTo>
                    <a:pt x="44291" y="80867"/>
                  </a:lnTo>
                  <a:lnTo>
                    <a:pt x="59531" y="22860"/>
                  </a:lnTo>
                  <a:cubicBezTo>
                    <a:pt x="61056" y="19812"/>
                    <a:pt x="61056" y="18288"/>
                    <a:pt x="61056" y="16764"/>
                  </a:cubicBezTo>
                  <a:cubicBezTo>
                    <a:pt x="61056" y="16764"/>
                    <a:pt x="61056" y="16764"/>
                    <a:pt x="61056" y="15240"/>
                  </a:cubicBezTo>
                  <a:cubicBezTo>
                    <a:pt x="61056" y="15240"/>
                    <a:pt x="59531" y="15240"/>
                    <a:pt x="59531" y="15240"/>
                  </a:cubicBezTo>
                  <a:cubicBezTo>
                    <a:pt x="58007" y="15240"/>
                    <a:pt x="53436" y="18288"/>
                    <a:pt x="48863" y="24479"/>
                  </a:cubicBezTo>
                  <a:cubicBezTo>
                    <a:pt x="42768" y="32099"/>
                    <a:pt x="35147" y="42767"/>
                    <a:pt x="30575" y="54959"/>
                  </a:cubicBezTo>
                  <a:lnTo>
                    <a:pt x="22956" y="80867"/>
                  </a:lnTo>
                  <a:lnTo>
                    <a:pt x="0" y="80867"/>
                  </a:lnTo>
                  <a:lnTo>
                    <a:pt x="16859" y="24479"/>
                  </a:lnTo>
                  <a:cubicBezTo>
                    <a:pt x="18383" y="18288"/>
                    <a:pt x="19907" y="15240"/>
                    <a:pt x="19907" y="12192"/>
                  </a:cubicBezTo>
                  <a:cubicBezTo>
                    <a:pt x="19907" y="12192"/>
                    <a:pt x="19907" y="10668"/>
                    <a:pt x="18383" y="10668"/>
                  </a:cubicBezTo>
                  <a:cubicBezTo>
                    <a:pt x="18383" y="9144"/>
                    <a:pt x="16859" y="9144"/>
                    <a:pt x="16859" y="9144"/>
                  </a:cubicBezTo>
                  <a:cubicBezTo>
                    <a:pt x="15335" y="7620"/>
                    <a:pt x="13812" y="7620"/>
                    <a:pt x="10763" y="7620"/>
                  </a:cubicBezTo>
                  <a:lnTo>
                    <a:pt x="10763" y="4572"/>
                  </a:lnTo>
                  <a:lnTo>
                    <a:pt x="41244"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3" name="Shape 175">
              <a:extLst>
                <a:ext uri="{FF2B5EF4-FFF2-40B4-BE49-F238E27FC236}">
                  <a16:creationId xmlns:a16="http://schemas.microsoft.com/office/drawing/2014/main" id="{840F5FAB-872E-4EF8-A02B-7A8A0671AB71}"/>
                </a:ext>
              </a:extLst>
            </p:cNvPr>
            <p:cNvSpPr/>
            <p:nvPr/>
          </p:nvSpPr>
          <p:spPr>
            <a:xfrm>
              <a:off x="433482" y="41148"/>
              <a:ext cx="41148" cy="82391"/>
            </a:xfrm>
            <a:custGeom>
              <a:avLst/>
              <a:gdLst/>
              <a:ahLst/>
              <a:cxnLst/>
              <a:rect l="0" t="0" r="0" b="0"/>
              <a:pathLst>
                <a:path w="41148" h="82391">
                  <a:moveTo>
                    <a:pt x="36576" y="0"/>
                  </a:moveTo>
                  <a:lnTo>
                    <a:pt x="41148" y="0"/>
                  </a:lnTo>
                  <a:lnTo>
                    <a:pt x="22860" y="61055"/>
                  </a:lnTo>
                  <a:cubicBezTo>
                    <a:pt x="22860" y="65627"/>
                    <a:pt x="21336" y="67151"/>
                    <a:pt x="21336" y="68675"/>
                  </a:cubicBezTo>
                  <a:cubicBezTo>
                    <a:pt x="21336" y="68675"/>
                    <a:pt x="22860" y="70199"/>
                    <a:pt x="22860" y="70199"/>
                  </a:cubicBezTo>
                  <a:cubicBezTo>
                    <a:pt x="22860" y="70199"/>
                    <a:pt x="24384" y="71724"/>
                    <a:pt x="24384" y="71724"/>
                  </a:cubicBezTo>
                  <a:cubicBezTo>
                    <a:pt x="25908" y="71724"/>
                    <a:pt x="25908" y="70199"/>
                    <a:pt x="27432" y="70199"/>
                  </a:cubicBezTo>
                  <a:cubicBezTo>
                    <a:pt x="30480" y="67151"/>
                    <a:pt x="33528" y="64103"/>
                    <a:pt x="36576" y="58007"/>
                  </a:cubicBezTo>
                  <a:lnTo>
                    <a:pt x="39624" y="59531"/>
                  </a:lnTo>
                  <a:cubicBezTo>
                    <a:pt x="30480" y="74771"/>
                    <a:pt x="21336" y="82391"/>
                    <a:pt x="12192" y="82391"/>
                  </a:cubicBezTo>
                  <a:cubicBezTo>
                    <a:pt x="7620" y="82391"/>
                    <a:pt x="4572" y="80868"/>
                    <a:pt x="3048" y="79343"/>
                  </a:cubicBezTo>
                  <a:cubicBezTo>
                    <a:pt x="0" y="77819"/>
                    <a:pt x="0" y="74771"/>
                    <a:pt x="0" y="71724"/>
                  </a:cubicBezTo>
                  <a:cubicBezTo>
                    <a:pt x="0" y="68675"/>
                    <a:pt x="0" y="67151"/>
                    <a:pt x="1524" y="62580"/>
                  </a:cubicBezTo>
                  <a:lnTo>
                    <a:pt x="12192" y="21336"/>
                  </a:lnTo>
                  <a:cubicBezTo>
                    <a:pt x="13716" y="18288"/>
                    <a:pt x="15240" y="15240"/>
                    <a:pt x="15240" y="12192"/>
                  </a:cubicBezTo>
                  <a:cubicBezTo>
                    <a:pt x="15240" y="10668"/>
                    <a:pt x="13716" y="10668"/>
                    <a:pt x="13716" y="9144"/>
                  </a:cubicBezTo>
                  <a:cubicBezTo>
                    <a:pt x="12192" y="7620"/>
                    <a:pt x="10668" y="7620"/>
                    <a:pt x="9144" y="7620"/>
                  </a:cubicBezTo>
                  <a:cubicBezTo>
                    <a:pt x="7620" y="7620"/>
                    <a:pt x="6096" y="7620"/>
                    <a:pt x="6096" y="7620"/>
                  </a:cubicBezTo>
                  <a:lnTo>
                    <a:pt x="6096" y="4572"/>
                  </a:lnTo>
                  <a:lnTo>
                    <a:pt x="36576"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4" name="Shape 176">
              <a:extLst>
                <a:ext uri="{FF2B5EF4-FFF2-40B4-BE49-F238E27FC236}">
                  <a16:creationId xmlns:a16="http://schemas.microsoft.com/office/drawing/2014/main" id="{0030C7BA-8E3A-4250-B878-D092F8F00260}"/>
                </a:ext>
              </a:extLst>
            </p:cNvPr>
            <p:cNvSpPr/>
            <p:nvPr/>
          </p:nvSpPr>
          <p:spPr>
            <a:xfrm>
              <a:off x="456343" y="0"/>
              <a:ext cx="26003" cy="25908"/>
            </a:xfrm>
            <a:custGeom>
              <a:avLst/>
              <a:gdLst/>
              <a:ahLst/>
              <a:cxnLst/>
              <a:rect l="0" t="0" r="0" b="0"/>
              <a:pathLst>
                <a:path w="26003" h="25908">
                  <a:moveTo>
                    <a:pt x="13716" y="0"/>
                  </a:moveTo>
                  <a:cubicBezTo>
                    <a:pt x="16764" y="0"/>
                    <a:pt x="19812" y="1524"/>
                    <a:pt x="21336" y="4572"/>
                  </a:cubicBezTo>
                  <a:cubicBezTo>
                    <a:pt x="24384" y="6096"/>
                    <a:pt x="26003" y="9144"/>
                    <a:pt x="26003" y="13716"/>
                  </a:cubicBezTo>
                  <a:cubicBezTo>
                    <a:pt x="26003" y="16764"/>
                    <a:pt x="24384" y="19812"/>
                    <a:pt x="21336" y="22860"/>
                  </a:cubicBezTo>
                  <a:cubicBezTo>
                    <a:pt x="19812" y="24384"/>
                    <a:pt x="16764" y="25908"/>
                    <a:pt x="13716" y="25908"/>
                  </a:cubicBezTo>
                  <a:cubicBezTo>
                    <a:pt x="9144" y="25908"/>
                    <a:pt x="6096" y="24384"/>
                    <a:pt x="4572" y="22860"/>
                  </a:cubicBezTo>
                  <a:cubicBezTo>
                    <a:pt x="1524" y="19812"/>
                    <a:pt x="0" y="16764"/>
                    <a:pt x="0" y="13716"/>
                  </a:cubicBezTo>
                  <a:cubicBezTo>
                    <a:pt x="0" y="9144"/>
                    <a:pt x="1524" y="6096"/>
                    <a:pt x="4572" y="4572"/>
                  </a:cubicBezTo>
                  <a:cubicBezTo>
                    <a:pt x="6096" y="1524"/>
                    <a:pt x="9144" y="0"/>
                    <a:pt x="13716"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5" name="Shape 177">
              <a:extLst>
                <a:ext uri="{FF2B5EF4-FFF2-40B4-BE49-F238E27FC236}">
                  <a16:creationId xmlns:a16="http://schemas.microsoft.com/office/drawing/2014/main" id="{A3A4770F-B981-4D55-A2D9-FA0A51253D96}"/>
                </a:ext>
              </a:extLst>
            </p:cNvPr>
            <p:cNvSpPr/>
            <p:nvPr/>
          </p:nvSpPr>
          <p:spPr>
            <a:xfrm>
              <a:off x="482346" y="19811"/>
              <a:ext cx="53340" cy="103727"/>
            </a:xfrm>
            <a:custGeom>
              <a:avLst/>
              <a:gdLst/>
              <a:ahLst/>
              <a:cxnLst/>
              <a:rect l="0" t="0" r="0" b="0"/>
              <a:pathLst>
                <a:path w="53340" h="103727">
                  <a:moveTo>
                    <a:pt x="44196" y="0"/>
                  </a:moveTo>
                  <a:lnTo>
                    <a:pt x="48768" y="0"/>
                  </a:lnTo>
                  <a:lnTo>
                    <a:pt x="41148" y="22860"/>
                  </a:lnTo>
                  <a:lnTo>
                    <a:pt x="53340" y="22860"/>
                  </a:lnTo>
                  <a:lnTo>
                    <a:pt x="50292" y="33528"/>
                  </a:lnTo>
                  <a:lnTo>
                    <a:pt x="38100" y="33528"/>
                  </a:lnTo>
                  <a:lnTo>
                    <a:pt x="24384" y="83915"/>
                  </a:lnTo>
                  <a:cubicBezTo>
                    <a:pt x="22860" y="86963"/>
                    <a:pt x="22860" y="90011"/>
                    <a:pt x="22860" y="91535"/>
                  </a:cubicBezTo>
                  <a:cubicBezTo>
                    <a:pt x="22860" y="91535"/>
                    <a:pt x="22860" y="93059"/>
                    <a:pt x="22860" y="93059"/>
                  </a:cubicBezTo>
                  <a:cubicBezTo>
                    <a:pt x="24384" y="93059"/>
                    <a:pt x="24384" y="93059"/>
                    <a:pt x="24384" y="93059"/>
                  </a:cubicBezTo>
                  <a:cubicBezTo>
                    <a:pt x="25908" y="93059"/>
                    <a:pt x="27432" y="93059"/>
                    <a:pt x="27432" y="93059"/>
                  </a:cubicBezTo>
                  <a:cubicBezTo>
                    <a:pt x="30480" y="90011"/>
                    <a:pt x="33528" y="86963"/>
                    <a:pt x="36576" y="82391"/>
                  </a:cubicBezTo>
                  <a:lnTo>
                    <a:pt x="39624" y="83915"/>
                  </a:lnTo>
                  <a:cubicBezTo>
                    <a:pt x="36576" y="90011"/>
                    <a:pt x="32004" y="96107"/>
                    <a:pt x="27432" y="99155"/>
                  </a:cubicBezTo>
                  <a:cubicBezTo>
                    <a:pt x="22860" y="102203"/>
                    <a:pt x="18288" y="103727"/>
                    <a:pt x="13716" y="103727"/>
                  </a:cubicBezTo>
                  <a:cubicBezTo>
                    <a:pt x="9144" y="103727"/>
                    <a:pt x="6096" y="103727"/>
                    <a:pt x="3048" y="100679"/>
                  </a:cubicBezTo>
                  <a:cubicBezTo>
                    <a:pt x="1524" y="99155"/>
                    <a:pt x="0" y="96107"/>
                    <a:pt x="0" y="93059"/>
                  </a:cubicBezTo>
                  <a:cubicBezTo>
                    <a:pt x="0" y="90011"/>
                    <a:pt x="1524" y="85439"/>
                    <a:pt x="3048" y="80867"/>
                  </a:cubicBezTo>
                  <a:lnTo>
                    <a:pt x="16764" y="33528"/>
                  </a:lnTo>
                  <a:lnTo>
                    <a:pt x="4572" y="33528"/>
                  </a:lnTo>
                  <a:lnTo>
                    <a:pt x="6096" y="27432"/>
                  </a:lnTo>
                  <a:cubicBezTo>
                    <a:pt x="13716" y="24384"/>
                    <a:pt x="19812" y="21336"/>
                    <a:pt x="25908" y="16764"/>
                  </a:cubicBezTo>
                  <a:cubicBezTo>
                    <a:pt x="30480" y="13716"/>
                    <a:pt x="36576" y="7620"/>
                    <a:pt x="44196"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6" name="Shape 178">
              <a:extLst>
                <a:ext uri="{FF2B5EF4-FFF2-40B4-BE49-F238E27FC236}">
                  <a16:creationId xmlns:a16="http://schemas.microsoft.com/office/drawing/2014/main" id="{9D03AC7C-8053-482B-AA4E-D524CC2AC40C}"/>
                </a:ext>
              </a:extLst>
            </p:cNvPr>
            <p:cNvSpPr/>
            <p:nvPr/>
          </p:nvSpPr>
          <p:spPr>
            <a:xfrm>
              <a:off x="531114" y="19811"/>
              <a:ext cx="53435" cy="103727"/>
            </a:xfrm>
            <a:custGeom>
              <a:avLst/>
              <a:gdLst/>
              <a:ahLst/>
              <a:cxnLst/>
              <a:rect l="0" t="0" r="0" b="0"/>
              <a:pathLst>
                <a:path w="53435" h="103727">
                  <a:moveTo>
                    <a:pt x="44291" y="0"/>
                  </a:moveTo>
                  <a:lnTo>
                    <a:pt x="48863" y="0"/>
                  </a:lnTo>
                  <a:lnTo>
                    <a:pt x="41243" y="22860"/>
                  </a:lnTo>
                  <a:lnTo>
                    <a:pt x="53435" y="22860"/>
                  </a:lnTo>
                  <a:lnTo>
                    <a:pt x="50387" y="33528"/>
                  </a:lnTo>
                  <a:lnTo>
                    <a:pt x="38195" y="33528"/>
                  </a:lnTo>
                  <a:lnTo>
                    <a:pt x="24479" y="83915"/>
                  </a:lnTo>
                  <a:cubicBezTo>
                    <a:pt x="22955" y="86963"/>
                    <a:pt x="22955" y="90011"/>
                    <a:pt x="22955" y="91535"/>
                  </a:cubicBezTo>
                  <a:cubicBezTo>
                    <a:pt x="22955" y="91535"/>
                    <a:pt x="22955" y="93059"/>
                    <a:pt x="22955" y="93059"/>
                  </a:cubicBezTo>
                  <a:cubicBezTo>
                    <a:pt x="24479" y="93059"/>
                    <a:pt x="24479" y="93059"/>
                    <a:pt x="24479" y="93059"/>
                  </a:cubicBezTo>
                  <a:cubicBezTo>
                    <a:pt x="26003" y="93059"/>
                    <a:pt x="27527" y="93059"/>
                    <a:pt x="27527" y="93059"/>
                  </a:cubicBezTo>
                  <a:cubicBezTo>
                    <a:pt x="30575" y="90011"/>
                    <a:pt x="33623" y="86963"/>
                    <a:pt x="38195" y="82391"/>
                  </a:cubicBezTo>
                  <a:lnTo>
                    <a:pt x="41243" y="83915"/>
                  </a:lnTo>
                  <a:cubicBezTo>
                    <a:pt x="36671" y="90011"/>
                    <a:pt x="32099" y="96107"/>
                    <a:pt x="27527" y="99155"/>
                  </a:cubicBezTo>
                  <a:cubicBezTo>
                    <a:pt x="22955" y="102203"/>
                    <a:pt x="18383" y="103727"/>
                    <a:pt x="13811" y="103727"/>
                  </a:cubicBezTo>
                  <a:cubicBezTo>
                    <a:pt x="9144" y="103727"/>
                    <a:pt x="6096" y="103727"/>
                    <a:pt x="4572" y="100679"/>
                  </a:cubicBezTo>
                  <a:cubicBezTo>
                    <a:pt x="1524" y="99155"/>
                    <a:pt x="0" y="96107"/>
                    <a:pt x="0" y="93059"/>
                  </a:cubicBezTo>
                  <a:cubicBezTo>
                    <a:pt x="0" y="90011"/>
                    <a:pt x="1524" y="85439"/>
                    <a:pt x="3048" y="80867"/>
                  </a:cubicBezTo>
                  <a:lnTo>
                    <a:pt x="16859" y="33528"/>
                  </a:lnTo>
                  <a:lnTo>
                    <a:pt x="4572" y="33528"/>
                  </a:lnTo>
                  <a:lnTo>
                    <a:pt x="6096" y="27432"/>
                  </a:lnTo>
                  <a:cubicBezTo>
                    <a:pt x="13811" y="24384"/>
                    <a:pt x="19907" y="21336"/>
                    <a:pt x="26003" y="16764"/>
                  </a:cubicBezTo>
                  <a:cubicBezTo>
                    <a:pt x="30575" y="13716"/>
                    <a:pt x="36671" y="7620"/>
                    <a:pt x="44291"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7" name="Shape 179">
              <a:extLst>
                <a:ext uri="{FF2B5EF4-FFF2-40B4-BE49-F238E27FC236}">
                  <a16:creationId xmlns:a16="http://schemas.microsoft.com/office/drawing/2014/main" id="{AB382BA0-32B5-4217-9DDC-7E78EBE7EF89}"/>
                </a:ext>
              </a:extLst>
            </p:cNvPr>
            <p:cNvSpPr/>
            <p:nvPr/>
          </p:nvSpPr>
          <p:spPr>
            <a:xfrm>
              <a:off x="583025" y="46361"/>
              <a:ext cx="39719" cy="77178"/>
            </a:xfrm>
            <a:custGeom>
              <a:avLst/>
              <a:gdLst/>
              <a:ahLst/>
              <a:cxnLst/>
              <a:rect l="0" t="0" r="0" b="0"/>
              <a:pathLst>
                <a:path w="39719" h="77178">
                  <a:moveTo>
                    <a:pt x="39719" y="0"/>
                  </a:moveTo>
                  <a:lnTo>
                    <a:pt x="39719" y="5454"/>
                  </a:lnTo>
                  <a:cubicBezTo>
                    <a:pt x="33623" y="13074"/>
                    <a:pt x="29051" y="23838"/>
                    <a:pt x="24479" y="37554"/>
                  </a:cubicBezTo>
                  <a:cubicBezTo>
                    <a:pt x="29051" y="37554"/>
                    <a:pt x="33623" y="36030"/>
                    <a:pt x="36671" y="34506"/>
                  </a:cubicBezTo>
                  <a:lnTo>
                    <a:pt x="39719" y="32067"/>
                  </a:lnTo>
                  <a:lnTo>
                    <a:pt x="39719" y="39332"/>
                  </a:lnTo>
                  <a:lnTo>
                    <a:pt x="22955" y="42126"/>
                  </a:lnTo>
                  <a:cubicBezTo>
                    <a:pt x="22955" y="46698"/>
                    <a:pt x="22955" y="49746"/>
                    <a:pt x="22955" y="51270"/>
                  </a:cubicBezTo>
                  <a:cubicBezTo>
                    <a:pt x="22955" y="55842"/>
                    <a:pt x="24479" y="58890"/>
                    <a:pt x="26003" y="61938"/>
                  </a:cubicBezTo>
                  <a:cubicBezTo>
                    <a:pt x="29051" y="64986"/>
                    <a:pt x="32099" y="66510"/>
                    <a:pt x="36671" y="66510"/>
                  </a:cubicBezTo>
                  <a:lnTo>
                    <a:pt x="39719" y="65748"/>
                  </a:lnTo>
                  <a:lnTo>
                    <a:pt x="39719" y="73912"/>
                  </a:lnTo>
                  <a:lnTo>
                    <a:pt x="24479" y="77178"/>
                  </a:lnTo>
                  <a:cubicBezTo>
                    <a:pt x="15240" y="77178"/>
                    <a:pt x="9144" y="75654"/>
                    <a:pt x="4572" y="71082"/>
                  </a:cubicBezTo>
                  <a:cubicBezTo>
                    <a:pt x="1524" y="66510"/>
                    <a:pt x="0" y="60414"/>
                    <a:pt x="0" y="54318"/>
                  </a:cubicBezTo>
                  <a:cubicBezTo>
                    <a:pt x="0" y="45174"/>
                    <a:pt x="1524" y="36030"/>
                    <a:pt x="7620" y="25362"/>
                  </a:cubicBezTo>
                  <a:cubicBezTo>
                    <a:pt x="13716" y="16123"/>
                    <a:pt x="21431" y="8503"/>
                    <a:pt x="30575" y="2406"/>
                  </a:cubicBezTo>
                  <a:lnTo>
                    <a:pt x="39719"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8" name="Shape 180">
              <a:extLst>
                <a:ext uri="{FF2B5EF4-FFF2-40B4-BE49-F238E27FC236}">
                  <a16:creationId xmlns:a16="http://schemas.microsoft.com/office/drawing/2014/main" id="{AEBC321B-FC7F-4DC2-86D6-ADDD67246258}"/>
                </a:ext>
              </a:extLst>
            </p:cNvPr>
            <p:cNvSpPr/>
            <p:nvPr/>
          </p:nvSpPr>
          <p:spPr>
            <a:xfrm>
              <a:off x="622745" y="99155"/>
              <a:ext cx="25908" cy="21118"/>
            </a:xfrm>
            <a:custGeom>
              <a:avLst/>
              <a:gdLst/>
              <a:ahLst/>
              <a:cxnLst/>
              <a:rect l="0" t="0" r="0" b="0"/>
              <a:pathLst>
                <a:path w="25908" h="21118">
                  <a:moveTo>
                    <a:pt x="22860" y="0"/>
                  </a:moveTo>
                  <a:lnTo>
                    <a:pt x="25908" y="3048"/>
                  </a:lnTo>
                  <a:cubicBezTo>
                    <a:pt x="19812" y="10668"/>
                    <a:pt x="12192" y="16764"/>
                    <a:pt x="6096" y="19812"/>
                  </a:cubicBezTo>
                  <a:lnTo>
                    <a:pt x="0" y="21118"/>
                  </a:lnTo>
                  <a:lnTo>
                    <a:pt x="0" y="12954"/>
                  </a:lnTo>
                  <a:lnTo>
                    <a:pt x="9144" y="10668"/>
                  </a:lnTo>
                  <a:cubicBezTo>
                    <a:pt x="13716" y="7620"/>
                    <a:pt x="18288" y="4572"/>
                    <a:pt x="22860"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9" name="Shape 181">
              <a:extLst>
                <a:ext uri="{FF2B5EF4-FFF2-40B4-BE49-F238E27FC236}">
                  <a16:creationId xmlns:a16="http://schemas.microsoft.com/office/drawing/2014/main" id="{44EED37F-38C3-4D31-B591-C643D95AF6B3}"/>
                </a:ext>
              </a:extLst>
            </p:cNvPr>
            <p:cNvSpPr/>
            <p:nvPr/>
          </p:nvSpPr>
          <p:spPr>
            <a:xfrm>
              <a:off x="622745" y="41147"/>
              <a:ext cx="35052" cy="44545"/>
            </a:xfrm>
            <a:custGeom>
              <a:avLst/>
              <a:gdLst/>
              <a:ahLst/>
              <a:cxnLst/>
              <a:rect l="0" t="0" r="0" b="0"/>
              <a:pathLst>
                <a:path w="35052" h="44545">
                  <a:moveTo>
                    <a:pt x="19812" y="0"/>
                  </a:moveTo>
                  <a:cubicBezTo>
                    <a:pt x="24384" y="0"/>
                    <a:pt x="27432" y="0"/>
                    <a:pt x="30480" y="3048"/>
                  </a:cubicBezTo>
                  <a:cubicBezTo>
                    <a:pt x="33528" y="4572"/>
                    <a:pt x="35052" y="7620"/>
                    <a:pt x="35052" y="12192"/>
                  </a:cubicBezTo>
                  <a:cubicBezTo>
                    <a:pt x="35052" y="15240"/>
                    <a:pt x="33528" y="19812"/>
                    <a:pt x="30480" y="24480"/>
                  </a:cubicBezTo>
                  <a:cubicBezTo>
                    <a:pt x="27432" y="29051"/>
                    <a:pt x="22860" y="33624"/>
                    <a:pt x="18288" y="36671"/>
                  </a:cubicBezTo>
                  <a:cubicBezTo>
                    <a:pt x="12192" y="41243"/>
                    <a:pt x="7620" y="42768"/>
                    <a:pt x="1524" y="44291"/>
                  </a:cubicBezTo>
                  <a:lnTo>
                    <a:pt x="0" y="44545"/>
                  </a:lnTo>
                  <a:lnTo>
                    <a:pt x="0" y="37281"/>
                  </a:lnTo>
                  <a:lnTo>
                    <a:pt x="4572" y="33624"/>
                  </a:lnTo>
                  <a:cubicBezTo>
                    <a:pt x="7620" y="30575"/>
                    <a:pt x="9144" y="27527"/>
                    <a:pt x="12192" y="22860"/>
                  </a:cubicBezTo>
                  <a:cubicBezTo>
                    <a:pt x="13716" y="18288"/>
                    <a:pt x="15240" y="13716"/>
                    <a:pt x="15240" y="10668"/>
                  </a:cubicBezTo>
                  <a:cubicBezTo>
                    <a:pt x="15240" y="9144"/>
                    <a:pt x="13716" y="7620"/>
                    <a:pt x="13716" y="6096"/>
                  </a:cubicBezTo>
                  <a:cubicBezTo>
                    <a:pt x="12192" y="6096"/>
                    <a:pt x="10668" y="4572"/>
                    <a:pt x="9144" y="4572"/>
                  </a:cubicBezTo>
                  <a:cubicBezTo>
                    <a:pt x="7620" y="4572"/>
                    <a:pt x="4572" y="7620"/>
                    <a:pt x="0" y="10668"/>
                  </a:cubicBezTo>
                  <a:lnTo>
                    <a:pt x="0" y="5214"/>
                  </a:lnTo>
                  <a:lnTo>
                    <a:pt x="19812"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20" name="Shape 182">
              <a:extLst>
                <a:ext uri="{FF2B5EF4-FFF2-40B4-BE49-F238E27FC236}">
                  <a16:creationId xmlns:a16="http://schemas.microsoft.com/office/drawing/2014/main" id="{AA5BCDD8-9DC3-456D-9A01-86C6A6B9FBFC}"/>
                </a:ext>
              </a:extLst>
            </p:cNvPr>
            <p:cNvSpPr/>
            <p:nvPr/>
          </p:nvSpPr>
          <p:spPr>
            <a:xfrm>
              <a:off x="659321" y="42841"/>
              <a:ext cx="39719" cy="80698"/>
            </a:xfrm>
            <a:custGeom>
              <a:avLst/>
              <a:gdLst/>
              <a:ahLst/>
              <a:cxnLst/>
              <a:rect l="0" t="0" r="0" b="0"/>
              <a:pathLst>
                <a:path w="39719" h="80698">
                  <a:moveTo>
                    <a:pt x="39719" y="0"/>
                  </a:moveTo>
                  <a:lnTo>
                    <a:pt x="39719" y="10242"/>
                  </a:lnTo>
                  <a:lnTo>
                    <a:pt x="37243" y="13749"/>
                  </a:lnTo>
                  <a:cubicBezTo>
                    <a:pt x="35147" y="17381"/>
                    <a:pt x="32861" y="21977"/>
                    <a:pt x="30575" y="27358"/>
                  </a:cubicBezTo>
                  <a:cubicBezTo>
                    <a:pt x="26003" y="39550"/>
                    <a:pt x="22955" y="48694"/>
                    <a:pt x="22955" y="56314"/>
                  </a:cubicBezTo>
                  <a:cubicBezTo>
                    <a:pt x="22955" y="59362"/>
                    <a:pt x="24479" y="60886"/>
                    <a:pt x="24479" y="62410"/>
                  </a:cubicBezTo>
                  <a:cubicBezTo>
                    <a:pt x="26003" y="63934"/>
                    <a:pt x="27527" y="63934"/>
                    <a:pt x="27527" y="63934"/>
                  </a:cubicBezTo>
                  <a:cubicBezTo>
                    <a:pt x="30575" y="63934"/>
                    <a:pt x="32099" y="63934"/>
                    <a:pt x="33623" y="62410"/>
                  </a:cubicBezTo>
                  <a:lnTo>
                    <a:pt x="39719" y="53266"/>
                  </a:lnTo>
                  <a:lnTo>
                    <a:pt x="39719" y="62133"/>
                  </a:lnTo>
                  <a:lnTo>
                    <a:pt x="36861" y="66601"/>
                  </a:lnTo>
                  <a:cubicBezTo>
                    <a:pt x="33623" y="70792"/>
                    <a:pt x="30575" y="73840"/>
                    <a:pt x="27527" y="76126"/>
                  </a:cubicBezTo>
                  <a:cubicBezTo>
                    <a:pt x="24479" y="79174"/>
                    <a:pt x="19907" y="80698"/>
                    <a:pt x="16859" y="80698"/>
                  </a:cubicBezTo>
                  <a:cubicBezTo>
                    <a:pt x="12287" y="80698"/>
                    <a:pt x="7715" y="79174"/>
                    <a:pt x="4572" y="76126"/>
                  </a:cubicBezTo>
                  <a:cubicBezTo>
                    <a:pt x="1524" y="71554"/>
                    <a:pt x="0" y="66982"/>
                    <a:pt x="0" y="60886"/>
                  </a:cubicBezTo>
                  <a:cubicBezTo>
                    <a:pt x="0" y="51742"/>
                    <a:pt x="3048" y="42598"/>
                    <a:pt x="6191" y="34978"/>
                  </a:cubicBezTo>
                  <a:cubicBezTo>
                    <a:pt x="10763" y="25834"/>
                    <a:pt x="15335" y="19643"/>
                    <a:pt x="19907" y="13547"/>
                  </a:cubicBezTo>
                  <a:cubicBezTo>
                    <a:pt x="24479" y="7451"/>
                    <a:pt x="29051" y="4403"/>
                    <a:pt x="33623" y="1355"/>
                  </a:cubicBezTo>
                  <a:lnTo>
                    <a:pt x="39719"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21" name="Shape 183">
              <a:extLst>
                <a:ext uri="{FF2B5EF4-FFF2-40B4-BE49-F238E27FC236}">
                  <a16:creationId xmlns:a16="http://schemas.microsoft.com/office/drawing/2014/main" id="{C35F9C9A-CA02-4E9D-A8D9-46605DFA9796}"/>
                </a:ext>
              </a:extLst>
            </p:cNvPr>
            <p:cNvSpPr/>
            <p:nvPr/>
          </p:nvSpPr>
          <p:spPr>
            <a:xfrm>
              <a:off x="699040" y="0"/>
              <a:ext cx="54959" cy="123539"/>
            </a:xfrm>
            <a:custGeom>
              <a:avLst/>
              <a:gdLst/>
              <a:ahLst/>
              <a:cxnLst/>
              <a:rect l="0" t="0" r="0" b="0"/>
              <a:pathLst>
                <a:path w="54959" h="123539">
                  <a:moveTo>
                    <a:pt x="48863" y="0"/>
                  </a:moveTo>
                  <a:lnTo>
                    <a:pt x="54959" y="0"/>
                  </a:lnTo>
                  <a:lnTo>
                    <a:pt x="25908" y="97631"/>
                  </a:lnTo>
                  <a:cubicBezTo>
                    <a:pt x="24384" y="103727"/>
                    <a:pt x="24384" y="108299"/>
                    <a:pt x="24384" y="109823"/>
                  </a:cubicBezTo>
                  <a:cubicBezTo>
                    <a:pt x="24384" y="109823"/>
                    <a:pt x="24384" y="109823"/>
                    <a:pt x="24384" y="111347"/>
                  </a:cubicBezTo>
                  <a:cubicBezTo>
                    <a:pt x="24384" y="111347"/>
                    <a:pt x="25908" y="111347"/>
                    <a:pt x="25908" y="111347"/>
                  </a:cubicBezTo>
                  <a:cubicBezTo>
                    <a:pt x="27527" y="111347"/>
                    <a:pt x="27527" y="111347"/>
                    <a:pt x="29051" y="109823"/>
                  </a:cubicBezTo>
                  <a:cubicBezTo>
                    <a:pt x="32099" y="108299"/>
                    <a:pt x="33623" y="105251"/>
                    <a:pt x="36671" y="100679"/>
                  </a:cubicBezTo>
                  <a:lnTo>
                    <a:pt x="39719" y="102203"/>
                  </a:lnTo>
                  <a:cubicBezTo>
                    <a:pt x="32099" y="115919"/>
                    <a:pt x="22860" y="123539"/>
                    <a:pt x="13716" y="123539"/>
                  </a:cubicBezTo>
                  <a:cubicBezTo>
                    <a:pt x="9144" y="123539"/>
                    <a:pt x="7620" y="123539"/>
                    <a:pt x="4572" y="120491"/>
                  </a:cubicBezTo>
                  <a:cubicBezTo>
                    <a:pt x="3048" y="118967"/>
                    <a:pt x="3048" y="117443"/>
                    <a:pt x="3048" y="114395"/>
                  </a:cubicBezTo>
                  <a:cubicBezTo>
                    <a:pt x="3048" y="111347"/>
                    <a:pt x="3048" y="106775"/>
                    <a:pt x="4572" y="102203"/>
                  </a:cubicBezTo>
                  <a:lnTo>
                    <a:pt x="7620" y="93059"/>
                  </a:lnTo>
                  <a:lnTo>
                    <a:pt x="0" y="104974"/>
                  </a:lnTo>
                  <a:lnTo>
                    <a:pt x="0" y="96107"/>
                  </a:lnTo>
                  <a:lnTo>
                    <a:pt x="9144" y="82391"/>
                  </a:lnTo>
                  <a:cubicBezTo>
                    <a:pt x="13716" y="71723"/>
                    <a:pt x="16764" y="62484"/>
                    <a:pt x="16764" y="56388"/>
                  </a:cubicBezTo>
                  <a:cubicBezTo>
                    <a:pt x="16764" y="51816"/>
                    <a:pt x="15240" y="50292"/>
                    <a:pt x="13716" y="47244"/>
                  </a:cubicBezTo>
                  <a:cubicBezTo>
                    <a:pt x="12192" y="45720"/>
                    <a:pt x="10668" y="45720"/>
                    <a:pt x="9144" y="45720"/>
                  </a:cubicBezTo>
                  <a:cubicBezTo>
                    <a:pt x="7620" y="45720"/>
                    <a:pt x="6096" y="47244"/>
                    <a:pt x="3048" y="48768"/>
                  </a:cubicBezTo>
                  <a:lnTo>
                    <a:pt x="0" y="53084"/>
                  </a:lnTo>
                  <a:lnTo>
                    <a:pt x="0" y="42841"/>
                  </a:lnTo>
                  <a:lnTo>
                    <a:pt x="7620" y="41148"/>
                  </a:lnTo>
                  <a:cubicBezTo>
                    <a:pt x="10668" y="41148"/>
                    <a:pt x="12192" y="41148"/>
                    <a:pt x="13716" y="42672"/>
                  </a:cubicBezTo>
                  <a:cubicBezTo>
                    <a:pt x="15240" y="42672"/>
                    <a:pt x="18288" y="44196"/>
                    <a:pt x="19812" y="47244"/>
                  </a:cubicBezTo>
                  <a:lnTo>
                    <a:pt x="25908" y="25908"/>
                  </a:lnTo>
                  <a:cubicBezTo>
                    <a:pt x="27527" y="19812"/>
                    <a:pt x="29051" y="16764"/>
                    <a:pt x="29051" y="13716"/>
                  </a:cubicBezTo>
                  <a:cubicBezTo>
                    <a:pt x="29051" y="12192"/>
                    <a:pt x="27527" y="12192"/>
                    <a:pt x="27527" y="10668"/>
                  </a:cubicBezTo>
                  <a:cubicBezTo>
                    <a:pt x="25908" y="9144"/>
                    <a:pt x="24384" y="9144"/>
                    <a:pt x="22860" y="9144"/>
                  </a:cubicBezTo>
                  <a:cubicBezTo>
                    <a:pt x="22860" y="9144"/>
                    <a:pt x="21336" y="9144"/>
                    <a:pt x="19812" y="9144"/>
                  </a:cubicBezTo>
                  <a:lnTo>
                    <a:pt x="21336" y="6096"/>
                  </a:lnTo>
                  <a:lnTo>
                    <a:pt x="48863"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22" name="Shape 184">
              <a:extLst>
                <a:ext uri="{FF2B5EF4-FFF2-40B4-BE49-F238E27FC236}">
                  <a16:creationId xmlns:a16="http://schemas.microsoft.com/office/drawing/2014/main" id="{A4B5E9B5-FC23-4C5C-902A-4DC899A49BBF}"/>
                </a:ext>
              </a:extLst>
            </p:cNvPr>
            <p:cNvSpPr/>
            <p:nvPr/>
          </p:nvSpPr>
          <p:spPr>
            <a:xfrm>
              <a:off x="792194" y="2075"/>
              <a:ext cx="40434" cy="121464"/>
            </a:xfrm>
            <a:custGeom>
              <a:avLst/>
              <a:gdLst/>
              <a:ahLst/>
              <a:cxnLst/>
              <a:rect l="0" t="0" r="0" b="0"/>
              <a:pathLst>
                <a:path w="40434" h="121464">
                  <a:moveTo>
                    <a:pt x="40434" y="0"/>
                  </a:moveTo>
                  <a:lnTo>
                    <a:pt x="40434" y="48431"/>
                  </a:lnTo>
                  <a:lnTo>
                    <a:pt x="39624" y="51265"/>
                  </a:lnTo>
                  <a:lnTo>
                    <a:pt x="40434" y="50556"/>
                  </a:lnTo>
                  <a:lnTo>
                    <a:pt x="40434" y="56898"/>
                  </a:lnTo>
                  <a:lnTo>
                    <a:pt x="39624" y="57360"/>
                  </a:lnTo>
                  <a:cubicBezTo>
                    <a:pt x="38100" y="58884"/>
                    <a:pt x="36576" y="65076"/>
                    <a:pt x="33528" y="72696"/>
                  </a:cubicBezTo>
                  <a:lnTo>
                    <a:pt x="21336" y="113844"/>
                  </a:lnTo>
                  <a:cubicBezTo>
                    <a:pt x="24384" y="115368"/>
                    <a:pt x="27432" y="116892"/>
                    <a:pt x="28956" y="116892"/>
                  </a:cubicBezTo>
                  <a:cubicBezTo>
                    <a:pt x="32004" y="116892"/>
                    <a:pt x="35052" y="116892"/>
                    <a:pt x="36576" y="115368"/>
                  </a:cubicBezTo>
                  <a:lnTo>
                    <a:pt x="40434" y="111510"/>
                  </a:lnTo>
                  <a:lnTo>
                    <a:pt x="40434" y="119535"/>
                  </a:lnTo>
                  <a:lnTo>
                    <a:pt x="30480" y="121464"/>
                  </a:lnTo>
                  <a:cubicBezTo>
                    <a:pt x="21336" y="121464"/>
                    <a:pt x="10668" y="118416"/>
                    <a:pt x="0" y="113844"/>
                  </a:cubicBezTo>
                  <a:lnTo>
                    <a:pt x="27432" y="20784"/>
                  </a:lnTo>
                  <a:cubicBezTo>
                    <a:pt x="28956" y="16213"/>
                    <a:pt x="28956" y="13165"/>
                    <a:pt x="28956" y="11640"/>
                  </a:cubicBezTo>
                  <a:cubicBezTo>
                    <a:pt x="28956" y="10116"/>
                    <a:pt x="28956" y="10116"/>
                    <a:pt x="27432" y="8592"/>
                  </a:cubicBezTo>
                  <a:cubicBezTo>
                    <a:pt x="25908" y="7069"/>
                    <a:pt x="22860" y="7069"/>
                    <a:pt x="19812" y="7069"/>
                  </a:cubicBezTo>
                  <a:lnTo>
                    <a:pt x="21336" y="4021"/>
                  </a:lnTo>
                  <a:lnTo>
                    <a:pt x="40434"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23" name="Shape 185">
              <a:extLst>
                <a:ext uri="{FF2B5EF4-FFF2-40B4-BE49-F238E27FC236}">
                  <a16:creationId xmlns:a16="http://schemas.microsoft.com/office/drawing/2014/main" id="{7F52C996-1592-42A3-92E0-3247DC9AEBD1}"/>
                </a:ext>
              </a:extLst>
            </p:cNvPr>
            <p:cNvSpPr/>
            <p:nvPr/>
          </p:nvSpPr>
          <p:spPr>
            <a:xfrm>
              <a:off x="832628" y="41148"/>
              <a:ext cx="41958" cy="80463"/>
            </a:xfrm>
            <a:custGeom>
              <a:avLst/>
              <a:gdLst/>
              <a:ahLst/>
              <a:cxnLst/>
              <a:rect l="0" t="0" r="0" b="0"/>
              <a:pathLst>
                <a:path w="41958" h="80463">
                  <a:moveTo>
                    <a:pt x="20622" y="0"/>
                  </a:moveTo>
                  <a:cubicBezTo>
                    <a:pt x="28242" y="0"/>
                    <a:pt x="32814" y="1524"/>
                    <a:pt x="37386" y="7620"/>
                  </a:cubicBezTo>
                  <a:cubicBezTo>
                    <a:pt x="40434" y="12192"/>
                    <a:pt x="41958" y="18288"/>
                    <a:pt x="41958" y="24480"/>
                  </a:cubicBezTo>
                  <a:cubicBezTo>
                    <a:pt x="41958" y="39719"/>
                    <a:pt x="35862" y="53436"/>
                    <a:pt x="25194" y="67151"/>
                  </a:cubicBezTo>
                  <a:cubicBezTo>
                    <a:pt x="19812" y="72486"/>
                    <a:pt x="14455" y="76295"/>
                    <a:pt x="8727" y="78772"/>
                  </a:cubicBezTo>
                  <a:lnTo>
                    <a:pt x="0" y="80463"/>
                  </a:lnTo>
                  <a:lnTo>
                    <a:pt x="0" y="72438"/>
                  </a:lnTo>
                  <a:lnTo>
                    <a:pt x="6810" y="65627"/>
                  </a:lnTo>
                  <a:cubicBezTo>
                    <a:pt x="9859" y="59531"/>
                    <a:pt x="12907" y="53436"/>
                    <a:pt x="16050" y="45815"/>
                  </a:cubicBezTo>
                  <a:cubicBezTo>
                    <a:pt x="19098" y="39719"/>
                    <a:pt x="19098" y="32099"/>
                    <a:pt x="19098" y="24480"/>
                  </a:cubicBezTo>
                  <a:cubicBezTo>
                    <a:pt x="19098" y="19812"/>
                    <a:pt x="19098" y="16764"/>
                    <a:pt x="16050" y="15240"/>
                  </a:cubicBezTo>
                  <a:cubicBezTo>
                    <a:pt x="14431" y="13716"/>
                    <a:pt x="12907" y="12192"/>
                    <a:pt x="9859" y="12192"/>
                  </a:cubicBezTo>
                  <a:lnTo>
                    <a:pt x="0" y="17825"/>
                  </a:lnTo>
                  <a:lnTo>
                    <a:pt x="0" y="11484"/>
                  </a:lnTo>
                  <a:lnTo>
                    <a:pt x="11383" y="1524"/>
                  </a:lnTo>
                  <a:cubicBezTo>
                    <a:pt x="14431" y="0"/>
                    <a:pt x="17574" y="0"/>
                    <a:pt x="20622"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24" name="Shape 186">
              <a:extLst>
                <a:ext uri="{FF2B5EF4-FFF2-40B4-BE49-F238E27FC236}">
                  <a16:creationId xmlns:a16="http://schemas.microsoft.com/office/drawing/2014/main" id="{05A5E194-B709-4753-9A72-AF62BB90DFC6}"/>
                </a:ext>
              </a:extLst>
            </p:cNvPr>
            <p:cNvSpPr/>
            <p:nvPr/>
          </p:nvSpPr>
          <p:spPr>
            <a:xfrm>
              <a:off x="832628" y="0"/>
              <a:ext cx="14431" cy="50507"/>
            </a:xfrm>
            <a:custGeom>
              <a:avLst/>
              <a:gdLst/>
              <a:ahLst/>
              <a:cxnLst/>
              <a:rect l="0" t="0" r="0" b="0"/>
              <a:pathLst>
                <a:path w="14431" h="50507">
                  <a:moveTo>
                    <a:pt x="9859" y="0"/>
                  </a:moveTo>
                  <a:lnTo>
                    <a:pt x="14431" y="0"/>
                  </a:lnTo>
                  <a:lnTo>
                    <a:pt x="0" y="50507"/>
                  </a:lnTo>
                  <a:lnTo>
                    <a:pt x="0" y="2075"/>
                  </a:lnTo>
                  <a:lnTo>
                    <a:pt x="9859"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25" name="Shape 187">
              <a:extLst>
                <a:ext uri="{FF2B5EF4-FFF2-40B4-BE49-F238E27FC236}">
                  <a16:creationId xmlns:a16="http://schemas.microsoft.com/office/drawing/2014/main" id="{6F1A60C1-BEB7-48AF-9B64-521748EF7260}"/>
                </a:ext>
              </a:extLst>
            </p:cNvPr>
            <p:cNvSpPr/>
            <p:nvPr/>
          </p:nvSpPr>
          <p:spPr>
            <a:xfrm>
              <a:off x="863917" y="41147"/>
              <a:ext cx="94583" cy="119063"/>
            </a:xfrm>
            <a:custGeom>
              <a:avLst/>
              <a:gdLst/>
              <a:ahLst/>
              <a:cxnLst/>
              <a:rect l="0" t="0" r="0" b="0"/>
              <a:pathLst>
                <a:path w="94583" h="119063">
                  <a:moveTo>
                    <a:pt x="47339" y="0"/>
                  </a:moveTo>
                  <a:cubicBezTo>
                    <a:pt x="50387" y="1524"/>
                    <a:pt x="51911" y="4572"/>
                    <a:pt x="51911" y="7620"/>
                  </a:cubicBezTo>
                  <a:cubicBezTo>
                    <a:pt x="53435" y="10668"/>
                    <a:pt x="54959" y="16764"/>
                    <a:pt x="54959" y="24480"/>
                  </a:cubicBezTo>
                  <a:cubicBezTo>
                    <a:pt x="56483" y="38195"/>
                    <a:pt x="58007" y="53436"/>
                    <a:pt x="58007" y="70199"/>
                  </a:cubicBezTo>
                  <a:cubicBezTo>
                    <a:pt x="64103" y="61055"/>
                    <a:pt x="71723" y="50387"/>
                    <a:pt x="79343" y="36671"/>
                  </a:cubicBezTo>
                  <a:cubicBezTo>
                    <a:pt x="82391" y="33623"/>
                    <a:pt x="82391" y="29051"/>
                    <a:pt x="82391" y="26003"/>
                  </a:cubicBezTo>
                  <a:cubicBezTo>
                    <a:pt x="82391" y="22860"/>
                    <a:pt x="80867" y="21336"/>
                    <a:pt x="79343" y="19812"/>
                  </a:cubicBezTo>
                  <a:cubicBezTo>
                    <a:pt x="76295" y="16764"/>
                    <a:pt x="74771" y="15240"/>
                    <a:pt x="73247" y="15240"/>
                  </a:cubicBezTo>
                  <a:cubicBezTo>
                    <a:pt x="73247" y="13716"/>
                    <a:pt x="73247" y="12192"/>
                    <a:pt x="73247" y="10668"/>
                  </a:cubicBezTo>
                  <a:cubicBezTo>
                    <a:pt x="73247" y="7620"/>
                    <a:pt x="73247" y="4572"/>
                    <a:pt x="76295" y="3048"/>
                  </a:cubicBezTo>
                  <a:cubicBezTo>
                    <a:pt x="77819" y="0"/>
                    <a:pt x="80867" y="0"/>
                    <a:pt x="83915" y="0"/>
                  </a:cubicBezTo>
                  <a:cubicBezTo>
                    <a:pt x="86963" y="0"/>
                    <a:pt x="90011" y="0"/>
                    <a:pt x="91535" y="3048"/>
                  </a:cubicBezTo>
                  <a:cubicBezTo>
                    <a:pt x="94583" y="6096"/>
                    <a:pt x="94583" y="9144"/>
                    <a:pt x="94583" y="12192"/>
                  </a:cubicBezTo>
                  <a:cubicBezTo>
                    <a:pt x="94583" y="15240"/>
                    <a:pt x="94583" y="19812"/>
                    <a:pt x="91535" y="26003"/>
                  </a:cubicBezTo>
                  <a:cubicBezTo>
                    <a:pt x="90011" y="30575"/>
                    <a:pt x="83915" y="39719"/>
                    <a:pt x="76295" y="51911"/>
                  </a:cubicBezTo>
                  <a:cubicBezTo>
                    <a:pt x="67151" y="67151"/>
                    <a:pt x="56483" y="80867"/>
                    <a:pt x="45815" y="93059"/>
                  </a:cubicBezTo>
                  <a:cubicBezTo>
                    <a:pt x="39624" y="100680"/>
                    <a:pt x="35052" y="105251"/>
                    <a:pt x="30480" y="109918"/>
                  </a:cubicBezTo>
                  <a:cubicBezTo>
                    <a:pt x="27432" y="112967"/>
                    <a:pt x="22860" y="114491"/>
                    <a:pt x="18288" y="117539"/>
                  </a:cubicBezTo>
                  <a:cubicBezTo>
                    <a:pt x="16764" y="117539"/>
                    <a:pt x="13716" y="119063"/>
                    <a:pt x="12192" y="119063"/>
                  </a:cubicBezTo>
                  <a:cubicBezTo>
                    <a:pt x="7620" y="119063"/>
                    <a:pt x="6096" y="117539"/>
                    <a:pt x="3048" y="116015"/>
                  </a:cubicBezTo>
                  <a:cubicBezTo>
                    <a:pt x="0" y="112967"/>
                    <a:pt x="0" y="109918"/>
                    <a:pt x="0" y="106775"/>
                  </a:cubicBezTo>
                  <a:cubicBezTo>
                    <a:pt x="0" y="103727"/>
                    <a:pt x="0" y="100680"/>
                    <a:pt x="3048" y="99155"/>
                  </a:cubicBezTo>
                  <a:cubicBezTo>
                    <a:pt x="4572" y="96107"/>
                    <a:pt x="7620" y="96107"/>
                    <a:pt x="10668" y="96107"/>
                  </a:cubicBezTo>
                  <a:cubicBezTo>
                    <a:pt x="13716" y="96107"/>
                    <a:pt x="16764" y="97631"/>
                    <a:pt x="19812" y="100680"/>
                  </a:cubicBezTo>
                  <a:cubicBezTo>
                    <a:pt x="21336" y="103727"/>
                    <a:pt x="22860" y="105251"/>
                    <a:pt x="24384" y="105251"/>
                  </a:cubicBezTo>
                  <a:cubicBezTo>
                    <a:pt x="25908" y="105251"/>
                    <a:pt x="27432" y="105251"/>
                    <a:pt x="28956" y="103727"/>
                  </a:cubicBezTo>
                  <a:cubicBezTo>
                    <a:pt x="30480" y="102203"/>
                    <a:pt x="33528" y="100680"/>
                    <a:pt x="36576" y="97631"/>
                  </a:cubicBezTo>
                  <a:cubicBezTo>
                    <a:pt x="36576" y="90011"/>
                    <a:pt x="36576" y="83915"/>
                    <a:pt x="36576" y="80867"/>
                  </a:cubicBezTo>
                  <a:cubicBezTo>
                    <a:pt x="36576" y="76295"/>
                    <a:pt x="36576" y="68675"/>
                    <a:pt x="36576" y="59531"/>
                  </a:cubicBezTo>
                  <a:lnTo>
                    <a:pt x="35052" y="26003"/>
                  </a:lnTo>
                  <a:cubicBezTo>
                    <a:pt x="33528" y="19812"/>
                    <a:pt x="32004" y="16764"/>
                    <a:pt x="30480" y="13716"/>
                  </a:cubicBezTo>
                  <a:cubicBezTo>
                    <a:pt x="28956" y="10668"/>
                    <a:pt x="27432" y="10668"/>
                    <a:pt x="24384" y="10668"/>
                  </a:cubicBezTo>
                  <a:cubicBezTo>
                    <a:pt x="22860" y="10668"/>
                    <a:pt x="21336" y="10668"/>
                    <a:pt x="21336" y="10668"/>
                  </a:cubicBezTo>
                  <a:lnTo>
                    <a:pt x="21336" y="7620"/>
                  </a:lnTo>
                  <a:lnTo>
                    <a:pt x="47339"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26" name="Shape 188">
              <a:extLst>
                <a:ext uri="{FF2B5EF4-FFF2-40B4-BE49-F238E27FC236}">
                  <a16:creationId xmlns:a16="http://schemas.microsoft.com/office/drawing/2014/main" id="{0858A830-FE5B-41A5-A293-1AC96AFE0C50}"/>
                </a:ext>
              </a:extLst>
            </p:cNvPr>
            <p:cNvSpPr/>
            <p:nvPr/>
          </p:nvSpPr>
          <p:spPr>
            <a:xfrm>
              <a:off x="966121" y="94583"/>
              <a:ext cx="27527" cy="28956"/>
            </a:xfrm>
            <a:custGeom>
              <a:avLst/>
              <a:gdLst/>
              <a:ahLst/>
              <a:cxnLst/>
              <a:rect l="0" t="0" r="0" b="0"/>
              <a:pathLst>
                <a:path w="27527" h="28956">
                  <a:moveTo>
                    <a:pt x="13811" y="0"/>
                  </a:moveTo>
                  <a:cubicBezTo>
                    <a:pt x="18383" y="0"/>
                    <a:pt x="21431" y="1524"/>
                    <a:pt x="24480" y="4572"/>
                  </a:cubicBezTo>
                  <a:cubicBezTo>
                    <a:pt x="26003" y="7620"/>
                    <a:pt x="27527" y="10668"/>
                    <a:pt x="27527" y="15240"/>
                  </a:cubicBezTo>
                  <a:cubicBezTo>
                    <a:pt x="27527" y="18288"/>
                    <a:pt x="26003" y="22860"/>
                    <a:pt x="24480" y="24384"/>
                  </a:cubicBezTo>
                  <a:cubicBezTo>
                    <a:pt x="21431" y="27432"/>
                    <a:pt x="18383" y="28956"/>
                    <a:pt x="13811" y="28956"/>
                  </a:cubicBezTo>
                  <a:cubicBezTo>
                    <a:pt x="9239" y="28956"/>
                    <a:pt x="6191" y="27432"/>
                    <a:pt x="3143" y="24384"/>
                  </a:cubicBezTo>
                  <a:cubicBezTo>
                    <a:pt x="0" y="22860"/>
                    <a:pt x="0" y="18288"/>
                    <a:pt x="0" y="15240"/>
                  </a:cubicBezTo>
                  <a:cubicBezTo>
                    <a:pt x="0" y="10668"/>
                    <a:pt x="0" y="7620"/>
                    <a:pt x="3143" y="4572"/>
                  </a:cubicBezTo>
                  <a:cubicBezTo>
                    <a:pt x="6191" y="1524"/>
                    <a:pt x="9239" y="0"/>
                    <a:pt x="13811"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27" name="Shape 189">
              <a:extLst>
                <a:ext uri="{FF2B5EF4-FFF2-40B4-BE49-F238E27FC236}">
                  <a16:creationId xmlns:a16="http://schemas.microsoft.com/office/drawing/2014/main" id="{44D6B14B-9A3A-4A2D-B8F2-54AFF4855428}"/>
                </a:ext>
              </a:extLst>
            </p:cNvPr>
            <p:cNvSpPr/>
            <p:nvPr/>
          </p:nvSpPr>
          <p:spPr>
            <a:xfrm>
              <a:off x="981456" y="41148"/>
              <a:ext cx="28956" cy="29051"/>
            </a:xfrm>
            <a:custGeom>
              <a:avLst/>
              <a:gdLst/>
              <a:ahLst/>
              <a:cxnLst/>
              <a:rect l="0" t="0" r="0" b="0"/>
              <a:pathLst>
                <a:path w="28956" h="29051">
                  <a:moveTo>
                    <a:pt x="13716" y="0"/>
                  </a:moveTo>
                  <a:cubicBezTo>
                    <a:pt x="18288" y="0"/>
                    <a:pt x="21336" y="1524"/>
                    <a:pt x="24384" y="4572"/>
                  </a:cubicBezTo>
                  <a:cubicBezTo>
                    <a:pt x="27432" y="6096"/>
                    <a:pt x="28956" y="10668"/>
                    <a:pt x="28956" y="13716"/>
                  </a:cubicBezTo>
                  <a:cubicBezTo>
                    <a:pt x="28956" y="18288"/>
                    <a:pt x="27432" y="21336"/>
                    <a:pt x="24384" y="24479"/>
                  </a:cubicBezTo>
                  <a:cubicBezTo>
                    <a:pt x="21336" y="27527"/>
                    <a:pt x="18288" y="29051"/>
                    <a:pt x="13716" y="29051"/>
                  </a:cubicBezTo>
                  <a:cubicBezTo>
                    <a:pt x="10668" y="29051"/>
                    <a:pt x="6096" y="27527"/>
                    <a:pt x="4572" y="24479"/>
                  </a:cubicBezTo>
                  <a:cubicBezTo>
                    <a:pt x="1524" y="21336"/>
                    <a:pt x="0" y="18288"/>
                    <a:pt x="0" y="13716"/>
                  </a:cubicBezTo>
                  <a:cubicBezTo>
                    <a:pt x="0" y="10668"/>
                    <a:pt x="1524" y="6096"/>
                    <a:pt x="4572" y="4572"/>
                  </a:cubicBezTo>
                  <a:cubicBezTo>
                    <a:pt x="6096" y="1524"/>
                    <a:pt x="10668" y="0"/>
                    <a:pt x="13716"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grpSp>
      <p:sp>
        <p:nvSpPr>
          <p:cNvPr id="28" name="Rectangle 27">
            <a:extLst>
              <a:ext uri="{FF2B5EF4-FFF2-40B4-BE49-F238E27FC236}">
                <a16:creationId xmlns:a16="http://schemas.microsoft.com/office/drawing/2014/main" id="{195D9B65-E1CF-489D-9635-3B77125EECDC}"/>
              </a:ext>
            </a:extLst>
          </p:cNvPr>
          <p:cNvSpPr/>
          <p:nvPr/>
        </p:nvSpPr>
        <p:spPr>
          <a:xfrm>
            <a:off x="3678988" y="3837533"/>
            <a:ext cx="5444400" cy="811825"/>
          </a:xfrm>
          <a:prstGeom prst="rect">
            <a:avLst/>
          </a:prstGeom>
        </p:spPr>
        <p:txBody>
          <a:bodyPr wrap="square">
            <a:spAutoFit/>
          </a:bodyPr>
          <a:lstStyle/>
          <a:p>
            <a:pPr>
              <a:lnSpc>
                <a:spcPct val="115000"/>
              </a:lnSpc>
              <a:spcAft>
                <a:spcPts val="800"/>
              </a:spcAft>
            </a:pPr>
            <a:r>
              <a:rPr lang="en-IN" kern="100" dirty="0">
                <a:latin typeface="Times New Roman" panose="02020603050405020304" pitchFamily="18" charset="0"/>
                <a:ea typeface="Calibri" panose="020F0502020204030204" pitchFamily="34" charset="0"/>
                <a:cs typeface="Times New Roman" panose="02020603050405020304" pitchFamily="18" charset="0"/>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IN" kern="100" dirty="0">
                <a:latin typeface="Times New Roman" panose="02020603050405020304" pitchFamily="18" charset="0"/>
                <a:ea typeface="Calibri" panose="020F0502020204030204" pitchFamily="34" charset="0"/>
              </a:rPr>
              <a:t>Siva Rama Krishna Nallajarla  -   CE24M309 </a:t>
            </a:r>
            <a:endParaRPr lang="en-IN" dirty="0"/>
          </a:p>
        </p:txBody>
      </p:sp>
      <p:sp>
        <p:nvSpPr>
          <p:cNvPr id="29" name="TextBox 28">
            <a:extLst>
              <a:ext uri="{FF2B5EF4-FFF2-40B4-BE49-F238E27FC236}">
                <a16:creationId xmlns:a16="http://schemas.microsoft.com/office/drawing/2014/main" id="{22E55CA3-D814-4C0F-B593-0A896F2348F9}"/>
              </a:ext>
            </a:extLst>
          </p:cNvPr>
          <p:cNvSpPr txBox="1"/>
          <p:nvPr/>
        </p:nvSpPr>
        <p:spPr>
          <a:xfrm>
            <a:off x="1126836" y="374191"/>
            <a:ext cx="10372437" cy="861774"/>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ADVANCED DESIGN OF CONCRETE STRUCTURES</a:t>
            </a:r>
            <a:endParaRPr lang="en-IN" sz="3200" dirty="0">
              <a:latin typeface="Times New Roman" panose="02020603050405020304" pitchFamily="18" charset="0"/>
              <a:cs typeface="Times New Roman" panose="02020603050405020304" pitchFamily="18" charset="0"/>
            </a:endParaRPr>
          </a:p>
          <a:p>
            <a:endParaRPr lang="en-IN" dirty="0"/>
          </a:p>
        </p:txBody>
      </p:sp>
      <p:sp>
        <p:nvSpPr>
          <p:cNvPr id="30" name="Rectangle 29">
            <a:extLst>
              <a:ext uri="{FF2B5EF4-FFF2-40B4-BE49-F238E27FC236}">
                <a16:creationId xmlns:a16="http://schemas.microsoft.com/office/drawing/2014/main" id="{EF387B93-63B3-4077-8DCC-50315D7FCC58}"/>
              </a:ext>
            </a:extLst>
          </p:cNvPr>
          <p:cNvSpPr/>
          <p:nvPr/>
        </p:nvSpPr>
        <p:spPr>
          <a:xfrm>
            <a:off x="2285794" y="1129766"/>
            <a:ext cx="7324316" cy="390684"/>
          </a:xfrm>
          <a:prstGeom prst="rect">
            <a:avLst/>
          </a:prstGeom>
        </p:spPr>
        <p:txBody>
          <a:bodyPr wrap="square">
            <a:spAutoFit/>
          </a:bodyPr>
          <a:lstStyle/>
          <a:p>
            <a:pPr algn="ctr">
              <a:lnSpc>
                <a:spcPct val="115000"/>
              </a:lnSpc>
              <a:spcAft>
                <a:spcPts val="800"/>
              </a:spcAft>
            </a:pPr>
            <a:r>
              <a:rPr lang="en-IN" b="1" u="sng" kern="100" dirty="0">
                <a:latin typeface="Times New Roman" panose="02020603050405020304" pitchFamily="18" charset="0"/>
                <a:ea typeface="Calibri" panose="020F0502020204030204" pitchFamily="34" charset="0"/>
                <a:cs typeface="Times New Roman" panose="02020603050405020304" pitchFamily="18" charset="0"/>
              </a:rPr>
              <a:t>Analysis and design of cable stayed bridge.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Rectangle 30">
            <a:extLst>
              <a:ext uri="{FF2B5EF4-FFF2-40B4-BE49-F238E27FC236}">
                <a16:creationId xmlns:a16="http://schemas.microsoft.com/office/drawing/2014/main" id="{03CA0C8E-D076-4DC5-8C02-2C3CBFE964A9}"/>
              </a:ext>
            </a:extLst>
          </p:cNvPr>
          <p:cNvSpPr/>
          <p:nvPr/>
        </p:nvSpPr>
        <p:spPr>
          <a:xfrm>
            <a:off x="1868558" y="5187320"/>
            <a:ext cx="8506691" cy="811825"/>
          </a:xfrm>
          <a:prstGeom prst="rect">
            <a:avLst/>
          </a:prstGeom>
        </p:spPr>
        <p:txBody>
          <a:bodyPr wrap="square">
            <a:spAutoFit/>
          </a:bodyPr>
          <a:lstStyle/>
          <a:p>
            <a:pPr algn="ctr">
              <a:lnSpc>
                <a:spcPct val="115000"/>
              </a:lnSpc>
              <a:spcAft>
                <a:spcPts val="800"/>
              </a:spcAft>
            </a:pPr>
            <a:r>
              <a:rPr lang="en-IN" kern="100" dirty="0">
                <a:latin typeface="Times New Roman" panose="02020603050405020304" pitchFamily="18" charset="0"/>
                <a:ea typeface="Calibri" panose="020F0502020204030204" pitchFamily="34" charset="0"/>
                <a:cs typeface="Times New Roman" panose="02020603050405020304" pitchFamily="18" charset="0"/>
              </a:rPr>
              <a:t>Department of Civil and Environmental Engineering,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800"/>
              </a:spcAft>
            </a:pPr>
            <a:r>
              <a:rPr lang="en-IN" kern="100" dirty="0">
                <a:latin typeface="Times New Roman" panose="02020603050405020304" pitchFamily="18" charset="0"/>
                <a:ea typeface="Calibri" panose="020F0502020204030204" pitchFamily="34" charset="0"/>
                <a:cs typeface="Times New Roman" panose="02020603050405020304" pitchFamily="18" charset="0"/>
              </a:rPr>
              <a:t>Indian Institute of Technology Tirupati, Andhra Pradesh 517619, INDIA</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08411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9E625A-E27F-41EC-8A4F-E453E42561EC}"/>
              </a:ext>
            </a:extLst>
          </p:cNvPr>
          <p:cNvSpPr txBox="1"/>
          <p:nvPr/>
        </p:nvSpPr>
        <p:spPr>
          <a:xfrm>
            <a:off x="3906857" y="99724"/>
            <a:ext cx="4645374" cy="523220"/>
          </a:xfrm>
          <a:prstGeom prst="rect">
            <a:avLst/>
          </a:prstGeom>
          <a:noFill/>
        </p:spPr>
        <p:txBody>
          <a:bodyPr wrap="none" rtlCol="0">
            <a:spAutoFit/>
          </a:bodyPr>
          <a:lstStyle/>
          <a:p>
            <a:r>
              <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PROBLEM STATEMENT</a:t>
            </a:r>
          </a:p>
        </p:txBody>
      </p:sp>
      <p:pic>
        <p:nvPicPr>
          <p:cNvPr id="9" name="Picture 8">
            <a:extLst>
              <a:ext uri="{FF2B5EF4-FFF2-40B4-BE49-F238E27FC236}">
                <a16:creationId xmlns:a16="http://schemas.microsoft.com/office/drawing/2014/main" id="{82E7CBCC-D612-420F-B203-D500E80874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435" y="2451217"/>
            <a:ext cx="5505276" cy="4045449"/>
          </a:xfrm>
          <a:prstGeom prst="rect">
            <a:avLst/>
          </a:prstGeom>
        </p:spPr>
      </p:pic>
      <p:sp>
        <p:nvSpPr>
          <p:cNvPr id="11" name="Rectangle 10">
            <a:extLst>
              <a:ext uri="{FF2B5EF4-FFF2-40B4-BE49-F238E27FC236}">
                <a16:creationId xmlns:a16="http://schemas.microsoft.com/office/drawing/2014/main" id="{28C1262A-6EF5-4FA1-8881-114414EB9832}"/>
              </a:ext>
            </a:extLst>
          </p:cNvPr>
          <p:cNvSpPr/>
          <p:nvPr/>
        </p:nvSpPr>
        <p:spPr>
          <a:xfrm>
            <a:off x="431260" y="1352392"/>
            <a:ext cx="11760740" cy="3571940"/>
          </a:xfrm>
          <a:prstGeom prst="rect">
            <a:avLst/>
          </a:prstGeom>
        </p:spPr>
        <p:txBody>
          <a:bodyPr wrap="square">
            <a:spAutoFit/>
          </a:bodyPr>
          <a:lstStyle/>
          <a:p>
            <a:pPr>
              <a:lnSpc>
                <a:spcPct val="150000"/>
              </a:lnSpc>
              <a:spcAft>
                <a:spcPts val="800"/>
              </a:spcAft>
            </a:pPr>
            <a:r>
              <a:rPr lang="en-IN" b="1"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NAME OF THE PROJECT</a:t>
            </a:r>
            <a:r>
              <a:rPr lang="en-IN"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Calibri" panose="020F0502020204030204" pitchFamily="34" charset="0"/>
                <a:cs typeface="Times New Roman" panose="02020603050405020304" pitchFamily="18" charset="0"/>
              </a:rPr>
              <a:t>– ANALYSIS AND DESIGN OF CABLE-STAYED BRIDGE</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b="1"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BRIDGE CONFIGURATION</a:t>
            </a:r>
            <a:r>
              <a:rPr lang="en-IN"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Calibri" panose="020F0502020204030204" pitchFamily="34" charset="0"/>
                <a:cs typeface="Times New Roman" panose="02020603050405020304" pitchFamily="18" charset="0"/>
              </a:rPr>
              <a:t>– TWO NEEDLE PYLONS AND SEMI-FAN SHAPED CABLES.</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b="1"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TYPE OF ROADWAY </a:t>
            </a:r>
            <a:r>
              <a:rPr lang="en-IN" b="1" dirty="0">
                <a:latin typeface="Times New Roman" panose="02020603050405020304" pitchFamily="18" charset="0"/>
                <a:ea typeface="Calibri" panose="020F0502020204030204" pitchFamily="34" charset="0"/>
                <a:cs typeface="Times New Roman" panose="02020603050405020304" pitchFamily="18" charset="0"/>
              </a:rPr>
              <a:t>–</a:t>
            </a:r>
            <a:r>
              <a:rPr lang="en-IN" b="1"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Calibri" panose="020F0502020204030204" pitchFamily="34" charset="0"/>
                <a:cs typeface="Times New Roman" panose="02020603050405020304" pitchFamily="18" charset="0"/>
              </a:rPr>
              <a:t>TWO-LANE ROAD</a:t>
            </a:r>
          </a:p>
          <a:p>
            <a:pPr>
              <a:lnSpc>
                <a:spcPct val="150000"/>
              </a:lnSpc>
              <a:spcAft>
                <a:spcPts val="800"/>
              </a:spcAft>
            </a:pPr>
            <a:r>
              <a:rPr lang="en-IN" b="1"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DECK</a:t>
            </a:r>
            <a:r>
              <a:rPr lang="en-IN" b="1" dirty="0">
                <a:latin typeface="Times New Roman" panose="02020603050405020304" pitchFamily="18" charset="0"/>
                <a:ea typeface="Calibri" panose="020F0502020204030204" pitchFamily="34" charset="0"/>
                <a:cs typeface="Times New Roman" panose="02020603050405020304" pitchFamily="18" charset="0"/>
              </a:rPr>
              <a:t> – </a:t>
            </a:r>
            <a:r>
              <a:rPr lang="en-IN" dirty="0">
                <a:latin typeface="Times New Roman" panose="02020603050405020304" pitchFamily="18" charset="0"/>
                <a:ea typeface="Calibri" panose="020F0502020204030204" pitchFamily="34" charset="0"/>
                <a:cs typeface="Times New Roman" panose="02020603050405020304" pitchFamily="18" charset="0"/>
              </a:rPr>
              <a:t>PSC BOX GIRDER</a:t>
            </a:r>
          </a:p>
          <a:p>
            <a:pPr>
              <a:lnSpc>
                <a:spcPct val="150000"/>
              </a:lnSpc>
              <a:spcAft>
                <a:spcPts val="800"/>
              </a:spcAft>
            </a:pPr>
            <a:r>
              <a:rPr lang="en-IN" b="1"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SPAN OF THE BRIDGE</a:t>
            </a:r>
            <a:r>
              <a:rPr lang="en-IN"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Calibri" panose="020F0502020204030204" pitchFamily="34" charset="0"/>
                <a:cs typeface="Times New Roman" panose="02020603050405020304" pitchFamily="18" charset="0"/>
              </a:rPr>
              <a:t>– 238M</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b="1"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LOCATION OF SEISMIC ZONE</a:t>
            </a:r>
            <a:r>
              <a:rPr lang="en-IN"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Calibri" panose="020F0502020204030204" pitchFamily="34" charset="0"/>
                <a:cs typeface="Times New Roman" panose="02020603050405020304" pitchFamily="18" charset="0"/>
              </a:rPr>
              <a:t>– II</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r>
              <a:rPr lang="en-IN" b="1" dirty="0">
                <a:solidFill>
                  <a:srgbClr val="00B0F0"/>
                </a:solidFill>
                <a:latin typeface="Times New Roman" panose="02020603050405020304" pitchFamily="18" charset="0"/>
                <a:ea typeface="Calibri" panose="020F0502020204030204" pitchFamily="34" charset="0"/>
              </a:rPr>
              <a:t>LOCATION OF SOIL</a:t>
            </a:r>
            <a:r>
              <a:rPr lang="en-IN" dirty="0">
                <a:solidFill>
                  <a:srgbClr val="00B0F0"/>
                </a:solidFill>
                <a:latin typeface="Times New Roman" panose="02020603050405020304" pitchFamily="18" charset="0"/>
                <a:ea typeface="Calibri" panose="020F0502020204030204" pitchFamily="34" charset="0"/>
              </a:rPr>
              <a:t> </a:t>
            </a:r>
            <a:r>
              <a:rPr lang="en-IN" dirty="0">
                <a:latin typeface="Times New Roman" panose="02020603050405020304" pitchFamily="18" charset="0"/>
                <a:ea typeface="Calibri" panose="020F0502020204030204" pitchFamily="34" charset="0"/>
              </a:rPr>
              <a:t>– HARD ROCK OR HARD SOIL</a:t>
            </a:r>
            <a:endParaRPr lang="en-IN" dirty="0"/>
          </a:p>
        </p:txBody>
      </p:sp>
    </p:spTree>
    <p:extLst>
      <p:ext uri="{BB962C8B-B14F-4D97-AF65-F5344CB8AC3E}">
        <p14:creationId xmlns:p14="http://schemas.microsoft.com/office/powerpoint/2010/main" val="2097828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F69F0A35-5E97-4265-ABCD-C42BF11F88A2}"/>
              </a:ext>
            </a:extLst>
          </p:cNvPr>
          <p:cNvSpPr/>
          <p:nvPr/>
        </p:nvSpPr>
        <p:spPr>
          <a:xfrm>
            <a:off x="8068783" y="3584487"/>
            <a:ext cx="1902068" cy="36050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CF770F95-0E44-493E-8973-B556FE0960E9}"/>
              </a:ext>
            </a:extLst>
          </p:cNvPr>
          <p:cNvSpPr/>
          <p:nvPr/>
        </p:nvSpPr>
        <p:spPr>
          <a:xfrm>
            <a:off x="4706889" y="3584487"/>
            <a:ext cx="1819794" cy="36933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CE88B822-9FC7-4D36-9897-30C2B2083AA5}"/>
              </a:ext>
            </a:extLst>
          </p:cNvPr>
          <p:cNvSpPr/>
          <p:nvPr/>
        </p:nvSpPr>
        <p:spPr>
          <a:xfrm>
            <a:off x="987957" y="3575658"/>
            <a:ext cx="1755243" cy="36933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5AB9AC76-4343-43FA-8A7E-6B0D385F62B3}"/>
              </a:ext>
            </a:extLst>
          </p:cNvPr>
          <p:cNvSpPr/>
          <p:nvPr/>
        </p:nvSpPr>
        <p:spPr>
          <a:xfrm>
            <a:off x="6575898" y="746827"/>
            <a:ext cx="2199594" cy="36933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E47FF32B-D44F-4A47-84C3-4EBB26D116AD}"/>
              </a:ext>
            </a:extLst>
          </p:cNvPr>
          <p:cNvSpPr/>
          <p:nvPr/>
        </p:nvSpPr>
        <p:spPr>
          <a:xfrm>
            <a:off x="871014" y="774897"/>
            <a:ext cx="2262510" cy="36933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4" name="Picture 3">
            <a:extLst>
              <a:ext uri="{FF2B5EF4-FFF2-40B4-BE49-F238E27FC236}">
                <a16:creationId xmlns:a16="http://schemas.microsoft.com/office/drawing/2014/main" id="{9DA22E1E-22A3-4895-BB79-987782E434A7}"/>
              </a:ext>
            </a:extLst>
          </p:cNvPr>
          <p:cNvPicPr/>
          <p:nvPr/>
        </p:nvPicPr>
        <p:blipFill>
          <a:blip r:embed="rId2">
            <a:extLst>
              <a:ext uri="{28A0092B-C50C-407E-A947-70E740481C1C}">
                <a14:useLocalDpi xmlns:a14="http://schemas.microsoft.com/office/drawing/2010/main" val="0"/>
              </a:ext>
            </a:extLst>
          </a:blip>
          <a:stretch>
            <a:fillRect/>
          </a:stretch>
        </p:blipFill>
        <p:spPr>
          <a:xfrm>
            <a:off x="6912802" y="1213105"/>
            <a:ext cx="2046372" cy="2060362"/>
          </a:xfrm>
          <a:prstGeom prst="rect">
            <a:avLst/>
          </a:prstGeom>
        </p:spPr>
      </p:pic>
      <p:sp>
        <p:nvSpPr>
          <p:cNvPr id="5" name="TextBox 4">
            <a:extLst>
              <a:ext uri="{FF2B5EF4-FFF2-40B4-BE49-F238E27FC236}">
                <a16:creationId xmlns:a16="http://schemas.microsoft.com/office/drawing/2014/main" id="{61E2EFB9-640D-4BC6-97E5-B23243AA352F}"/>
              </a:ext>
            </a:extLst>
          </p:cNvPr>
          <p:cNvSpPr txBox="1"/>
          <p:nvPr/>
        </p:nvSpPr>
        <p:spPr>
          <a:xfrm>
            <a:off x="4261074" y="11354"/>
            <a:ext cx="3807709" cy="523220"/>
          </a:xfrm>
          <a:prstGeom prst="rect">
            <a:avLst/>
          </a:prstGeom>
          <a:noFill/>
        </p:spPr>
        <p:txBody>
          <a:bodyPr wrap="none" rtlCol="0">
            <a:spAutoFit/>
          </a:bodyPr>
          <a:lstStyle/>
          <a:p>
            <a:r>
              <a:rPr lang="en-IN"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 SOFTWARES USED</a:t>
            </a:r>
          </a:p>
        </p:txBody>
      </p:sp>
      <p:pic>
        <p:nvPicPr>
          <p:cNvPr id="6" name="Picture 5">
            <a:extLst>
              <a:ext uri="{FF2B5EF4-FFF2-40B4-BE49-F238E27FC236}">
                <a16:creationId xmlns:a16="http://schemas.microsoft.com/office/drawing/2014/main" id="{A0B982DD-4EB0-49EE-A3ED-5618C6AA9A4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99488" y="4349421"/>
            <a:ext cx="2761586" cy="1743075"/>
          </a:xfrm>
          <a:prstGeom prst="rect">
            <a:avLst/>
          </a:prstGeom>
        </p:spPr>
      </p:pic>
      <p:pic>
        <p:nvPicPr>
          <p:cNvPr id="1026" name="Picture 2" descr="AdSec | Food4Rhino">
            <a:extLst>
              <a:ext uri="{FF2B5EF4-FFF2-40B4-BE49-F238E27FC236}">
                <a16:creationId xmlns:a16="http://schemas.microsoft.com/office/drawing/2014/main" id="{6741C848-00F5-4ECE-BB81-9FAAAA491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075" y="4236182"/>
            <a:ext cx="769452" cy="7694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Midas Civil.png - Wikimedia Commons">
            <a:extLst>
              <a:ext uri="{FF2B5EF4-FFF2-40B4-BE49-F238E27FC236}">
                <a16:creationId xmlns:a16="http://schemas.microsoft.com/office/drawing/2014/main" id="{29ED09F4-40C7-46B6-9592-5B1EFED760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6506" y="1309065"/>
            <a:ext cx="19431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wnload Microsoft Excel Logo in SVG Vector or PNG File ...">
            <a:extLst>
              <a:ext uri="{FF2B5EF4-FFF2-40B4-BE49-F238E27FC236}">
                <a16:creationId xmlns:a16="http://schemas.microsoft.com/office/drawing/2014/main" id="{97368B3E-BA17-4B6A-AF17-EC1E06CCA10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779"/>
          <a:stretch/>
        </p:blipFill>
        <p:spPr bwMode="auto">
          <a:xfrm>
            <a:off x="8068783" y="4026254"/>
            <a:ext cx="1508579" cy="1743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975D6BE-4A51-49FB-8D4A-BD85F53B3627}"/>
              </a:ext>
            </a:extLst>
          </p:cNvPr>
          <p:cNvSpPr txBox="1"/>
          <p:nvPr/>
        </p:nvSpPr>
        <p:spPr>
          <a:xfrm>
            <a:off x="987957" y="760793"/>
            <a:ext cx="2082621"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5.1 MIDAS CIVIL</a:t>
            </a:r>
          </a:p>
        </p:txBody>
      </p:sp>
      <p:sp>
        <p:nvSpPr>
          <p:cNvPr id="8" name="TextBox 7">
            <a:extLst>
              <a:ext uri="{FF2B5EF4-FFF2-40B4-BE49-F238E27FC236}">
                <a16:creationId xmlns:a16="http://schemas.microsoft.com/office/drawing/2014/main" id="{2E558EBE-10F3-4DC9-95EB-554CE5C9A175}"/>
              </a:ext>
            </a:extLst>
          </p:cNvPr>
          <p:cNvSpPr txBox="1"/>
          <p:nvPr/>
        </p:nvSpPr>
        <p:spPr>
          <a:xfrm>
            <a:off x="6708784" y="746827"/>
            <a:ext cx="1960921"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5.2 ASSTRA PRO</a:t>
            </a:r>
          </a:p>
        </p:txBody>
      </p:sp>
      <p:sp>
        <p:nvSpPr>
          <p:cNvPr id="9" name="TextBox 8">
            <a:extLst>
              <a:ext uri="{FF2B5EF4-FFF2-40B4-BE49-F238E27FC236}">
                <a16:creationId xmlns:a16="http://schemas.microsoft.com/office/drawing/2014/main" id="{C9F98B4C-71AC-4530-8565-E23257E82147}"/>
              </a:ext>
            </a:extLst>
          </p:cNvPr>
          <p:cNvSpPr txBox="1"/>
          <p:nvPr/>
        </p:nvSpPr>
        <p:spPr>
          <a:xfrm>
            <a:off x="991992" y="3584487"/>
            <a:ext cx="1819794"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5.3 AD SEC 10.0</a:t>
            </a:r>
          </a:p>
        </p:txBody>
      </p:sp>
      <p:sp>
        <p:nvSpPr>
          <p:cNvPr id="10" name="TextBox 9">
            <a:extLst>
              <a:ext uri="{FF2B5EF4-FFF2-40B4-BE49-F238E27FC236}">
                <a16:creationId xmlns:a16="http://schemas.microsoft.com/office/drawing/2014/main" id="{FDBC2347-ACF7-45FC-B63C-AF9919150294}"/>
              </a:ext>
            </a:extLst>
          </p:cNvPr>
          <p:cNvSpPr txBox="1"/>
          <p:nvPr/>
        </p:nvSpPr>
        <p:spPr>
          <a:xfrm>
            <a:off x="8126253" y="3598761"/>
            <a:ext cx="1665841"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5.5 MS EXCEL</a:t>
            </a:r>
          </a:p>
        </p:txBody>
      </p:sp>
      <p:sp>
        <p:nvSpPr>
          <p:cNvPr id="11" name="TextBox 10">
            <a:extLst>
              <a:ext uri="{FF2B5EF4-FFF2-40B4-BE49-F238E27FC236}">
                <a16:creationId xmlns:a16="http://schemas.microsoft.com/office/drawing/2014/main" id="{15AC0044-3CE7-41F7-A2B3-D66DAB174DF2}"/>
              </a:ext>
            </a:extLst>
          </p:cNvPr>
          <p:cNvSpPr txBox="1"/>
          <p:nvPr/>
        </p:nvSpPr>
        <p:spPr>
          <a:xfrm>
            <a:off x="3026480" y="1733571"/>
            <a:ext cx="2467407" cy="646331"/>
          </a:xfrm>
          <a:prstGeom prst="rect">
            <a:avLst/>
          </a:prstGeom>
          <a:noFill/>
        </p:spPr>
        <p:txBody>
          <a:bodyPr wrap="none" rtlCol="0">
            <a:spAutoFit/>
          </a:bodyPr>
          <a:lstStyle/>
          <a:p>
            <a:r>
              <a:rPr lang="en-IN" dirty="0">
                <a:solidFill>
                  <a:srgbClr val="00B0F0"/>
                </a:solidFill>
                <a:latin typeface="Times New Roman" panose="02020603050405020304" pitchFamily="18" charset="0"/>
                <a:cs typeface="Times New Roman" panose="02020603050405020304" pitchFamily="18" charset="0"/>
              </a:rPr>
              <a:t>FOR MODELING AND</a:t>
            </a:r>
          </a:p>
          <a:p>
            <a:r>
              <a:rPr lang="en-IN" dirty="0">
                <a:solidFill>
                  <a:srgbClr val="00B0F0"/>
                </a:solidFill>
                <a:latin typeface="Times New Roman" panose="02020603050405020304" pitchFamily="18" charset="0"/>
                <a:cs typeface="Times New Roman" panose="02020603050405020304" pitchFamily="18" charset="0"/>
              </a:rPr>
              <a:t> ANALYSIS</a:t>
            </a:r>
          </a:p>
        </p:txBody>
      </p:sp>
      <p:sp>
        <p:nvSpPr>
          <p:cNvPr id="12" name="TextBox 11">
            <a:extLst>
              <a:ext uri="{FF2B5EF4-FFF2-40B4-BE49-F238E27FC236}">
                <a16:creationId xmlns:a16="http://schemas.microsoft.com/office/drawing/2014/main" id="{9394511D-1D4F-4449-9736-F543500D984F}"/>
              </a:ext>
            </a:extLst>
          </p:cNvPr>
          <p:cNvSpPr txBox="1"/>
          <p:nvPr/>
        </p:nvSpPr>
        <p:spPr>
          <a:xfrm>
            <a:off x="9124945" y="1863360"/>
            <a:ext cx="2730679" cy="646331"/>
          </a:xfrm>
          <a:prstGeom prst="rect">
            <a:avLst/>
          </a:prstGeom>
          <a:noFill/>
        </p:spPr>
        <p:txBody>
          <a:bodyPr wrap="square" rtlCol="0">
            <a:spAutoFit/>
          </a:bodyPr>
          <a:lstStyle/>
          <a:p>
            <a:r>
              <a:rPr lang="en-IN" dirty="0">
                <a:solidFill>
                  <a:srgbClr val="00B0F0"/>
                </a:solidFill>
                <a:latin typeface="Times New Roman" panose="02020603050405020304" pitchFamily="18" charset="0"/>
                <a:cs typeface="Times New Roman" panose="02020603050405020304" pitchFamily="18" charset="0"/>
              </a:rPr>
              <a:t>FOR SECTION DESIGN</a:t>
            </a:r>
            <a:br>
              <a:rPr lang="en-IN" dirty="0"/>
            </a:br>
            <a:endParaRPr lang="en-IN" dirty="0"/>
          </a:p>
        </p:txBody>
      </p:sp>
      <p:sp>
        <p:nvSpPr>
          <p:cNvPr id="13" name="TextBox 12">
            <a:extLst>
              <a:ext uri="{FF2B5EF4-FFF2-40B4-BE49-F238E27FC236}">
                <a16:creationId xmlns:a16="http://schemas.microsoft.com/office/drawing/2014/main" id="{0AF64240-1F08-4D96-BB27-9DD62152FF02}"/>
              </a:ext>
            </a:extLst>
          </p:cNvPr>
          <p:cNvSpPr txBox="1"/>
          <p:nvPr/>
        </p:nvSpPr>
        <p:spPr>
          <a:xfrm>
            <a:off x="2513083" y="5748354"/>
            <a:ext cx="2193806" cy="369332"/>
          </a:xfrm>
          <a:prstGeom prst="rect">
            <a:avLst/>
          </a:prstGeom>
          <a:noFill/>
        </p:spPr>
        <p:txBody>
          <a:bodyPr wrap="none" rtlCol="0">
            <a:spAutoFit/>
          </a:bodyPr>
          <a:lstStyle/>
          <a:p>
            <a:r>
              <a:rPr lang="en-IN" dirty="0">
                <a:solidFill>
                  <a:srgbClr val="0070C0"/>
                </a:solidFill>
              </a:rPr>
              <a:t>FOR SECTION DESIGN</a:t>
            </a:r>
          </a:p>
        </p:txBody>
      </p:sp>
      <p:sp>
        <p:nvSpPr>
          <p:cNvPr id="14" name="TextBox 13">
            <a:extLst>
              <a:ext uri="{FF2B5EF4-FFF2-40B4-BE49-F238E27FC236}">
                <a16:creationId xmlns:a16="http://schemas.microsoft.com/office/drawing/2014/main" id="{7658B538-C5E1-4153-97C7-4A52915CF733}"/>
              </a:ext>
            </a:extLst>
          </p:cNvPr>
          <p:cNvSpPr txBox="1"/>
          <p:nvPr/>
        </p:nvSpPr>
        <p:spPr>
          <a:xfrm>
            <a:off x="9406103" y="5471355"/>
            <a:ext cx="2237536" cy="646331"/>
          </a:xfrm>
          <a:prstGeom prst="rect">
            <a:avLst/>
          </a:prstGeom>
          <a:noFill/>
        </p:spPr>
        <p:txBody>
          <a:bodyPr wrap="none" rtlCol="0">
            <a:spAutoFit/>
          </a:bodyPr>
          <a:lstStyle/>
          <a:p>
            <a:r>
              <a:rPr lang="en-IN" dirty="0">
                <a:solidFill>
                  <a:srgbClr val="00B050"/>
                </a:solidFill>
              </a:rPr>
              <a:t>FOR CALCULATIONS</a:t>
            </a:r>
          </a:p>
          <a:p>
            <a:r>
              <a:rPr lang="en-IN" dirty="0">
                <a:solidFill>
                  <a:srgbClr val="00B050"/>
                </a:solidFill>
              </a:rPr>
              <a:t>AND SECTION DESIGN</a:t>
            </a:r>
          </a:p>
        </p:txBody>
      </p:sp>
      <p:pic>
        <p:nvPicPr>
          <p:cNvPr id="1032" name="Picture 8" descr="Autocad png images | PNGWing">
            <a:extLst>
              <a:ext uri="{FF2B5EF4-FFF2-40B4-BE49-F238E27FC236}">
                <a16:creationId xmlns:a16="http://schemas.microsoft.com/office/drawing/2014/main" id="{E35C7C1B-41D2-4D24-BAFB-CC4BE3A5C6A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457" r="14457" b="4687"/>
          <a:stretch/>
        </p:blipFill>
        <p:spPr bwMode="auto">
          <a:xfrm>
            <a:off x="5348808" y="4349421"/>
            <a:ext cx="1108553" cy="139893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E1F7968-E1ED-4702-836B-0C61DA120531}"/>
              </a:ext>
            </a:extLst>
          </p:cNvPr>
          <p:cNvSpPr txBox="1"/>
          <p:nvPr/>
        </p:nvSpPr>
        <p:spPr>
          <a:xfrm>
            <a:off x="6164928" y="5748354"/>
            <a:ext cx="1608902" cy="369332"/>
          </a:xfrm>
          <a:prstGeom prst="rect">
            <a:avLst/>
          </a:prstGeom>
          <a:noFill/>
        </p:spPr>
        <p:txBody>
          <a:bodyPr wrap="none" rtlCol="0">
            <a:spAutoFit/>
          </a:bodyPr>
          <a:lstStyle/>
          <a:p>
            <a:r>
              <a:rPr lang="en-IN" dirty="0">
                <a:solidFill>
                  <a:srgbClr val="FF0000"/>
                </a:solidFill>
              </a:rPr>
              <a:t>FOR DETAILING</a:t>
            </a:r>
          </a:p>
        </p:txBody>
      </p:sp>
      <p:sp>
        <p:nvSpPr>
          <p:cNvPr id="25" name="TextBox 24">
            <a:extLst>
              <a:ext uri="{FF2B5EF4-FFF2-40B4-BE49-F238E27FC236}">
                <a16:creationId xmlns:a16="http://schemas.microsoft.com/office/drawing/2014/main" id="{BA29038C-64BE-48B7-9E23-5E0E91013D4B}"/>
              </a:ext>
            </a:extLst>
          </p:cNvPr>
          <p:cNvSpPr txBox="1"/>
          <p:nvPr/>
        </p:nvSpPr>
        <p:spPr>
          <a:xfrm>
            <a:off x="4756104" y="3584487"/>
            <a:ext cx="1680973"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5.4 AUTOCAD</a:t>
            </a:r>
          </a:p>
        </p:txBody>
      </p:sp>
    </p:spTree>
    <p:extLst>
      <p:ext uri="{BB962C8B-B14F-4D97-AF65-F5344CB8AC3E}">
        <p14:creationId xmlns:p14="http://schemas.microsoft.com/office/powerpoint/2010/main" val="1532054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4BB8D28-1483-4019-8BDD-AA1076F287CC}"/>
                  </a:ext>
                </a:extLst>
              </p:cNvPr>
              <p:cNvSpPr/>
              <p:nvPr/>
            </p:nvSpPr>
            <p:spPr>
              <a:xfrm>
                <a:off x="279661" y="915202"/>
                <a:ext cx="11912339" cy="5321521"/>
              </a:xfrm>
              <a:prstGeom prst="rect">
                <a:avLst/>
              </a:prstGeom>
            </p:spPr>
            <p:txBody>
              <a:bodyPr wrap="square">
                <a:spAutoFit/>
              </a:bodyPr>
              <a:lstStyle/>
              <a:p>
                <a:pPr lvl="0">
                  <a:lnSpc>
                    <a:spcPct val="107000"/>
                  </a:lnSpc>
                  <a:spcAft>
                    <a:spcPts val="0"/>
                  </a:spcAft>
                </a:pPr>
                <a:r>
                  <a:rPr lang="en-IN" sz="2000" b="1" dirty="0">
                    <a:latin typeface="Times New Roman" panose="02020603050405020304" pitchFamily="18" charset="0"/>
                    <a:ea typeface="Calibri" panose="020F0502020204030204" pitchFamily="34" charset="0"/>
                    <a:cs typeface="Times New Roman" panose="02020603050405020304" pitchFamily="18" charset="0"/>
                  </a:rPr>
                  <a:t>6.1</a:t>
                </a:r>
                <a:r>
                  <a:rPr lang="en-IN" sz="2000" dirty="0">
                    <a:latin typeface="Times New Roman" panose="02020603050405020304" pitchFamily="18" charset="0"/>
                    <a:ea typeface="Calibri" panose="020F0502020204030204" pitchFamily="34" charset="0"/>
                    <a:cs typeface="Times New Roman" panose="02020603050405020304" pitchFamily="18" charset="0"/>
                  </a:rPr>
                  <a:t> </a:t>
                </a:r>
                <a:r>
                  <a:rPr lang="en-IN" sz="2000" b="1" dirty="0">
                    <a:latin typeface="Times New Roman" panose="02020603050405020304" pitchFamily="18" charset="0"/>
                    <a:ea typeface="Calibri" panose="020F0502020204030204" pitchFamily="34" charset="0"/>
                    <a:cs typeface="Times New Roman" panose="02020603050405020304" pitchFamily="18" charset="0"/>
                  </a:rPr>
                  <a:t>GUIDELINES FOR THE PYLONS AND DECKS</a:t>
                </a:r>
              </a:p>
              <a:p>
                <a:pPr marL="342900" lvl="0" indent="-342900">
                  <a:lnSpc>
                    <a:spcPct val="107000"/>
                  </a:lnSpc>
                  <a:spcAft>
                    <a:spcPts val="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In general height of pylon above deck level in about (</a:t>
                </a:r>
                <a14:m>
                  <m:oMath xmlns:m="http://schemas.openxmlformats.org/officeDocument/2006/math">
                    <m:f>
                      <m:fPr>
                        <m:ctrlPr>
                          <a:rPr lang="en-IN" i="1">
                            <a:latin typeface="Cambria Math" panose="02040503050406030204" pitchFamily="18" charset="0"/>
                            <a:ea typeface="Calibri" panose="020F0502020204030204" pitchFamily="34" charset="0"/>
                            <a:cs typeface="Times New Roman" panose="02020603050405020304" pitchFamily="18" charset="0"/>
                          </a:rPr>
                        </m:ctrlPr>
                      </m:fPr>
                      <m:num>
                        <m:r>
                          <a:rPr lang="en-IN" i="1">
                            <a:latin typeface="Cambria Math" panose="02040503050406030204" pitchFamily="18" charset="0"/>
                            <a:ea typeface="Calibri" panose="020F0502020204030204" pitchFamily="34" charset="0"/>
                            <a:cs typeface="Times New Roman" panose="02020603050405020304" pitchFamily="18" charset="0"/>
                          </a:rPr>
                          <m:t>1</m:t>
                        </m:r>
                      </m:num>
                      <m:den>
                        <m:r>
                          <a:rPr lang="en-IN" i="1">
                            <a:latin typeface="Cambria Math" panose="02040503050406030204" pitchFamily="18" charset="0"/>
                            <a:ea typeface="Calibri" panose="020F0502020204030204" pitchFamily="34" charset="0"/>
                            <a:cs typeface="Times New Roman" panose="02020603050405020304" pitchFamily="18" charset="0"/>
                          </a:rPr>
                          <m:t>6</m:t>
                        </m:r>
                      </m:den>
                    </m:f>
                    <m:r>
                      <a:rPr lang="en-IN" i="1">
                        <a:latin typeface="Cambria Math" panose="02040503050406030204" pitchFamily="18" charset="0"/>
                        <a:ea typeface="Calibri" panose="020F0502020204030204" pitchFamily="34" charset="0"/>
                        <a:cs typeface="Times New Roman" panose="02020603050405020304" pitchFamily="18" charset="0"/>
                      </a:rPr>
                      <m:t>) </m:t>
                    </m:r>
                    <m:r>
                      <a:rPr lang="en-IN" i="1">
                        <a:latin typeface="Cambria Math" panose="02040503050406030204" pitchFamily="18" charset="0"/>
                        <a:ea typeface="Calibri" panose="020F0502020204030204" pitchFamily="34" charset="0"/>
                        <a:cs typeface="Times New Roman" panose="02020603050405020304" pitchFamily="18" charset="0"/>
                      </a:rPr>
                      <m:t>𝑡𝑜</m:t>
                    </m:r>
                    <m:r>
                      <a:rPr lang="en-IN" i="1">
                        <a:latin typeface="Cambria Math" panose="02040503050406030204" pitchFamily="18" charset="0"/>
                        <a:ea typeface="Calibri" panose="020F0502020204030204" pitchFamily="34" charset="0"/>
                        <a:cs typeface="Times New Roman" panose="02020603050405020304" pitchFamily="18" charset="0"/>
                      </a:rPr>
                      <m:t> </m:t>
                    </m:r>
                    <m:f>
                      <m:fPr>
                        <m:ctrlPr>
                          <a:rPr lang="en-IN" i="1">
                            <a:latin typeface="Cambria Math" panose="02040503050406030204" pitchFamily="18" charset="0"/>
                            <a:ea typeface="Calibri" panose="020F0502020204030204" pitchFamily="34" charset="0"/>
                            <a:cs typeface="Times New Roman" panose="02020603050405020304" pitchFamily="18" charset="0"/>
                          </a:rPr>
                        </m:ctrlPr>
                      </m:fPr>
                      <m:num>
                        <m:r>
                          <a:rPr lang="en-IN" i="1">
                            <a:latin typeface="Cambria Math" panose="02040503050406030204" pitchFamily="18" charset="0"/>
                            <a:ea typeface="Calibri" panose="020F0502020204030204" pitchFamily="34" charset="0"/>
                            <a:cs typeface="Times New Roman" panose="02020603050405020304" pitchFamily="18" charset="0"/>
                          </a:rPr>
                          <m:t>1</m:t>
                        </m:r>
                      </m:num>
                      <m:den>
                        <m:r>
                          <a:rPr lang="en-IN" i="1">
                            <a:latin typeface="Cambria Math" panose="02040503050406030204" pitchFamily="18" charset="0"/>
                            <a:ea typeface="Calibri" panose="020F0502020204030204" pitchFamily="34" charset="0"/>
                            <a:cs typeface="Times New Roman" panose="02020603050405020304" pitchFamily="18" charset="0"/>
                          </a:rPr>
                          <m:t>8</m:t>
                        </m:r>
                      </m:den>
                    </m:f>
                  </m:oMath>
                </a14:m>
                <a:r>
                  <a:rPr lang="en-IN" dirty="0">
                    <a:latin typeface="Times New Roman" panose="02020603050405020304" pitchFamily="18" charset="0"/>
                    <a:ea typeface="Times New Roman" panose="02020603050405020304" pitchFamily="18" charset="0"/>
                    <a:cs typeface="Times New Roman" panose="02020603050405020304" pitchFamily="18" charset="0"/>
                  </a:rPr>
                  <a:t> of the main span</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Times New Roman" panose="02020603050405020304" pitchFamily="18" charset="0"/>
                    <a:ea typeface="Times New Roman" panose="02020603050405020304" pitchFamily="18" charset="0"/>
                    <a:cs typeface="Times New Roman" panose="02020603050405020304" pitchFamily="18" charset="0"/>
                  </a:rPr>
                  <a:t>Depth of styed girder range form </a:t>
                </a:r>
                <a14:m>
                  <m:oMath xmlns:m="http://schemas.openxmlformats.org/officeDocument/2006/math">
                    <m:f>
                      <m:fPr>
                        <m:ctrlPr>
                          <a:rPr lang="en-IN" i="1">
                            <a:latin typeface="Cambria Math" panose="02040503050406030204" pitchFamily="18" charset="0"/>
                            <a:ea typeface="Times New Roman" panose="02020603050405020304" pitchFamily="18" charset="0"/>
                            <a:cs typeface="Times New Roman" panose="02020603050405020304" pitchFamily="18" charset="0"/>
                          </a:rPr>
                        </m:ctrlPr>
                      </m:fPr>
                      <m:num>
                        <m:r>
                          <a:rPr lang="en-IN" i="1">
                            <a:latin typeface="Cambria Math" panose="02040503050406030204" pitchFamily="18" charset="0"/>
                            <a:ea typeface="Times New Roman" panose="02020603050405020304" pitchFamily="18" charset="0"/>
                            <a:cs typeface="Times New Roman" panose="02020603050405020304" pitchFamily="18" charset="0"/>
                          </a:rPr>
                          <m:t>1</m:t>
                        </m:r>
                      </m:num>
                      <m:den>
                        <m:r>
                          <a:rPr lang="en-IN" i="1">
                            <a:latin typeface="Cambria Math" panose="02040503050406030204" pitchFamily="18" charset="0"/>
                            <a:ea typeface="Times New Roman" panose="02020603050405020304" pitchFamily="18" charset="0"/>
                            <a:cs typeface="Times New Roman" panose="02020603050405020304" pitchFamily="18" charset="0"/>
                          </a:rPr>
                          <m:t>60</m:t>
                        </m:r>
                      </m:den>
                    </m:f>
                  </m:oMath>
                </a14:m>
                <a:r>
                  <a:rPr lang="en-IN" dirty="0">
                    <a:latin typeface="Times New Roman" panose="02020603050405020304" pitchFamily="18" charset="0"/>
                    <a:ea typeface="Times New Roman" panose="02020603050405020304" pitchFamily="18" charset="0"/>
                    <a:cs typeface="Times New Roman" panose="02020603050405020304" pitchFamily="18" charset="0"/>
                  </a:rPr>
                  <a:t> to </a:t>
                </a:r>
                <a14:m>
                  <m:oMath xmlns:m="http://schemas.openxmlformats.org/officeDocument/2006/math">
                    <m:f>
                      <m:fPr>
                        <m:ctrlPr>
                          <a:rPr lang="en-IN" i="1">
                            <a:latin typeface="Cambria Math" panose="02040503050406030204" pitchFamily="18" charset="0"/>
                            <a:ea typeface="Times New Roman" panose="02020603050405020304" pitchFamily="18" charset="0"/>
                            <a:cs typeface="Times New Roman" panose="02020603050405020304" pitchFamily="18" charset="0"/>
                          </a:rPr>
                        </m:ctrlPr>
                      </m:fPr>
                      <m:num>
                        <m:r>
                          <a:rPr lang="en-IN" i="1">
                            <a:latin typeface="Cambria Math" panose="02040503050406030204" pitchFamily="18" charset="0"/>
                            <a:ea typeface="Times New Roman" panose="02020603050405020304" pitchFamily="18" charset="0"/>
                            <a:cs typeface="Times New Roman" panose="02020603050405020304" pitchFamily="18" charset="0"/>
                          </a:rPr>
                          <m:t>1</m:t>
                        </m:r>
                      </m:num>
                      <m:den>
                        <m:r>
                          <a:rPr lang="en-IN" i="1">
                            <a:latin typeface="Cambria Math" panose="02040503050406030204" pitchFamily="18" charset="0"/>
                            <a:ea typeface="Times New Roman" panose="02020603050405020304" pitchFamily="18" charset="0"/>
                            <a:cs typeface="Times New Roman" panose="02020603050405020304" pitchFamily="18" charset="0"/>
                          </a:rPr>
                          <m:t>80</m:t>
                        </m:r>
                      </m:den>
                    </m:f>
                  </m:oMath>
                </a14:m>
                <a:r>
                  <a:rPr lang="en-IN" dirty="0">
                    <a:latin typeface="Times New Roman" panose="02020603050405020304" pitchFamily="18" charset="0"/>
                    <a:ea typeface="Times New Roman" panose="02020603050405020304" pitchFamily="18" charset="0"/>
                    <a:cs typeface="Times New Roman" panose="02020603050405020304" pitchFamily="18" charset="0"/>
                  </a:rPr>
                  <a:t> the main span and is usually 8 to 14 ft, averaging 11ft.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Times New Roman" panose="02020603050405020304" pitchFamily="18" charset="0"/>
                    <a:ea typeface="Times New Roman" panose="02020603050405020304" pitchFamily="18" charset="0"/>
                    <a:cs typeface="Times New Roman" panose="02020603050405020304" pitchFamily="18" charset="0"/>
                  </a:rPr>
                  <a:t>Live load deflections range from </a:t>
                </a:r>
                <a14:m>
                  <m:oMath xmlns:m="http://schemas.openxmlformats.org/officeDocument/2006/math">
                    <m:f>
                      <m:fPr>
                        <m:ctrlPr>
                          <a:rPr lang="en-IN" i="1">
                            <a:latin typeface="Cambria Math" panose="02040503050406030204" pitchFamily="18" charset="0"/>
                            <a:ea typeface="Times New Roman" panose="02020603050405020304" pitchFamily="18" charset="0"/>
                            <a:cs typeface="Times New Roman" panose="02020603050405020304" pitchFamily="18" charset="0"/>
                          </a:rPr>
                        </m:ctrlPr>
                      </m:fPr>
                      <m:num>
                        <m:r>
                          <a:rPr lang="en-IN" i="1">
                            <a:latin typeface="Cambria Math" panose="02040503050406030204" pitchFamily="18" charset="0"/>
                            <a:ea typeface="Times New Roman" panose="02020603050405020304" pitchFamily="18" charset="0"/>
                            <a:cs typeface="Times New Roman" panose="02020603050405020304" pitchFamily="18" charset="0"/>
                          </a:rPr>
                          <m:t>1</m:t>
                        </m:r>
                      </m:num>
                      <m:den>
                        <m:r>
                          <a:rPr lang="en-IN" i="1">
                            <a:latin typeface="Cambria Math" panose="02040503050406030204" pitchFamily="18" charset="0"/>
                            <a:ea typeface="Times New Roman" panose="02020603050405020304" pitchFamily="18" charset="0"/>
                            <a:cs typeface="Times New Roman" panose="02020603050405020304" pitchFamily="18" charset="0"/>
                          </a:rPr>
                          <m:t>400</m:t>
                        </m:r>
                      </m:den>
                    </m:f>
                  </m:oMath>
                </a14:m>
                <a:r>
                  <a:rPr lang="en-IN" dirty="0">
                    <a:latin typeface="Times New Roman" panose="02020603050405020304" pitchFamily="18" charset="0"/>
                    <a:ea typeface="Times New Roman" panose="02020603050405020304" pitchFamily="18" charset="0"/>
                    <a:cs typeface="Times New Roman" panose="02020603050405020304" pitchFamily="18" charset="0"/>
                  </a:rPr>
                  <a:t> to </a:t>
                </a:r>
                <a14:m>
                  <m:oMath xmlns:m="http://schemas.openxmlformats.org/officeDocument/2006/math">
                    <m:f>
                      <m:fPr>
                        <m:ctrlPr>
                          <a:rPr lang="en-IN" i="1">
                            <a:latin typeface="Cambria Math" panose="02040503050406030204" pitchFamily="18" charset="0"/>
                            <a:ea typeface="Times New Roman" panose="02020603050405020304" pitchFamily="18" charset="0"/>
                            <a:cs typeface="Times New Roman" panose="02020603050405020304" pitchFamily="18" charset="0"/>
                          </a:rPr>
                        </m:ctrlPr>
                      </m:fPr>
                      <m:num>
                        <m:r>
                          <a:rPr lang="en-IN" i="1">
                            <a:latin typeface="Cambria Math" panose="02040503050406030204" pitchFamily="18" charset="0"/>
                            <a:ea typeface="Times New Roman" panose="02020603050405020304" pitchFamily="18" charset="0"/>
                            <a:cs typeface="Times New Roman" panose="02020603050405020304" pitchFamily="18" charset="0"/>
                          </a:rPr>
                          <m:t>1</m:t>
                        </m:r>
                      </m:num>
                      <m:den>
                        <m:r>
                          <a:rPr lang="en-IN" i="1">
                            <a:latin typeface="Cambria Math" panose="02040503050406030204" pitchFamily="18" charset="0"/>
                            <a:ea typeface="Times New Roman" panose="02020603050405020304" pitchFamily="18" charset="0"/>
                            <a:cs typeface="Times New Roman" panose="02020603050405020304" pitchFamily="18" charset="0"/>
                          </a:rPr>
                          <m:t>500</m:t>
                        </m:r>
                      </m:den>
                    </m:f>
                  </m:oMath>
                </a14:m>
                <a:r>
                  <a:rPr lang="en-IN" dirty="0">
                    <a:latin typeface="Times New Roman" panose="02020603050405020304" pitchFamily="18" charset="0"/>
                    <a:ea typeface="Times New Roman" panose="02020603050405020304" pitchFamily="18" charset="0"/>
                    <a:cs typeface="Times New Roman" panose="02020603050405020304" pitchFamily="18" charset="0"/>
                  </a:rPr>
                  <a:t> of the span.</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Times New Roman" panose="02020603050405020304" pitchFamily="18" charset="0"/>
                    <a:ea typeface="Times New Roman" panose="02020603050405020304" pitchFamily="18" charset="0"/>
                    <a:cs typeface="Times New Roman" panose="02020603050405020304" pitchFamily="18" charset="0"/>
                  </a:rPr>
                  <a:t>To achieve symmetry of cables at pylons the ratio of side to main spans should be about 3:7, where three cables are used on each side of pylons and about 2:5 where two cables are used.</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Times New Roman" panose="02020603050405020304" pitchFamily="18" charset="0"/>
                    <a:ea typeface="Times New Roman" panose="02020603050405020304" pitchFamily="18" charset="0"/>
                    <a:cs typeface="Times New Roman" panose="02020603050405020304" pitchFamily="18" charset="0"/>
                  </a:rPr>
                  <a:t>Rule for most economical for a pylon of slenderness ratio </a:t>
                </a:r>
                <a14:m>
                  <m:oMath xmlns:m="http://schemas.openxmlformats.org/officeDocument/2006/math">
                    <m:f>
                      <m:fPr>
                        <m:ctrlPr>
                          <a:rPr lang="en-IN" i="1">
                            <a:latin typeface="Cambria Math" panose="02040503050406030204" pitchFamily="18" charset="0"/>
                            <a:ea typeface="Times New Roman" panose="02020603050405020304" pitchFamily="18" charset="0"/>
                            <a:cs typeface="Times New Roman" panose="02020603050405020304" pitchFamily="18" charset="0"/>
                          </a:rPr>
                        </m:ctrlPr>
                      </m:fPr>
                      <m:num>
                        <m:r>
                          <a:rPr lang="en-IN" i="1">
                            <a:latin typeface="Cambria Math" panose="02040503050406030204" pitchFamily="18" charset="0"/>
                            <a:ea typeface="Times New Roman" panose="02020603050405020304" pitchFamily="18" charset="0"/>
                            <a:cs typeface="Times New Roman" panose="02020603050405020304" pitchFamily="18" charset="0"/>
                          </a:rPr>
                          <m:t>h</m:t>
                        </m:r>
                      </m:num>
                      <m:den>
                        <m:r>
                          <a:rPr lang="en-IN" i="1">
                            <a:latin typeface="Cambria Math" panose="02040503050406030204" pitchFamily="18" charset="0"/>
                            <a:ea typeface="Times New Roman" panose="02020603050405020304" pitchFamily="18" charset="0"/>
                            <a:cs typeface="Times New Roman" panose="02020603050405020304" pitchFamily="18" charset="0"/>
                          </a:rPr>
                          <m:t>𝐿</m:t>
                        </m:r>
                      </m:den>
                    </m:f>
                  </m:oMath>
                </a14:m>
                <a:r>
                  <a:rPr lang="en-IN" dirty="0">
                    <a:latin typeface="Times New Roman" panose="02020603050405020304" pitchFamily="18" charset="0"/>
                    <a:ea typeface="Times New Roman" panose="02020603050405020304" pitchFamily="18" charset="0"/>
                    <a:cs typeface="Times New Roman" panose="02020603050405020304" pitchFamily="18" charset="0"/>
                  </a:rPr>
                  <a:t> less than &lt; 0.3</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0"/>
                  </a:spcAft>
                </a:pP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0"/>
                  </a:spcAft>
                </a:pPr>
                <a:r>
                  <a:rPr lang="en-IN" sz="2000" b="1" dirty="0">
                    <a:latin typeface="Times New Roman" panose="02020603050405020304" pitchFamily="18" charset="0"/>
                    <a:cs typeface="Times New Roman" panose="02020603050405020304" pitchFamily="18" charset="0"/>
                  </a:rPr>
                  <a:t>6.2 GUIDELINES FOR THE CABLES </a:t>
                </a:r>
              </a:p>
              <a:p>
                <a:pPr marL="342900" lvl="0" indent="-342900">
                  <a:lnSpc>
                    <a:spcPct val="150000"/>
                  </a:lnSpc>
                  <a:spcAft>
                    <a:spcPts val="0"/>
                  </a:spcAft>
                  <a:buFont typeface="Symbol" panose="05050102010706020507" pitchFamily="18" charset="2"/>
                  <a:buChar char=""/>
                </a:pPr>
                <a:r>
                  <a:rPr lang="en-IN" dirty="0">
                    <a:effectLst/>
                    <a:latin typeface="Times New Roman" panose="02020603050405020304" pitchFamily="18" charset="0"/>
                    <a:ea typeface="Calibri" panose="020F0502020204030204" pitchFamily="34" charset="0"/>
                    <a:cs typeface="Times New Roman" panose="02020603050405020304" pitchFamily="18" charset="0"/>
                  </a:rPr>
                  <a:t>Determination of back span to main span ratio (Optimum range: 0.45 - 0.55) </a:t>
                </a:r>
              </a:p>
              <a:p>
                <a:pPr marL="342900" lvl="0" indent="-342900">
                  <a:lnSpc>
                    <a:spcPct val="150000"/>
                  </a:lnSpc>
                  <a:spcAft>
                    <a:spcPts val="0"/>
                  </a:spcAft>
                  <a:buFont typeface="Symbol" panose="05050102010706020507" pitchFamily="18" charset="2"/>
                  <a:buChar char=""/>
                </a:pPr>
                <a:r>
                  <a:rPr lang="en-IN" dirty="0">
                    <a:effectLst/>
                    <a:latin typeface="Times New Roman" panose="02020603050405020304" pitchFamily="18" charset="0"/>
                    <a:ea typeface="Calibri" panose="020F0502020204030204" pitchFamily="34" charset="0"/>
                    <a:cs typeface="Times New Roman" panose="02020603050405020304" pitchFamily="18" charset="0"/>
                  </a:rPr>
                  <a:t>Determination of cable spacing (Optimum range for concrete: 5m - 15m) </a:t>
                </a:r>
              </a:p>
              <a:p>
                <a:pPr marL="342900" lvl="0" indent="-342900">
                  <a:lnSpc>
                    <a:spcPct val="150000"/>
                  </a:lnSpc>
                  <a:spcAft>
                    <a:spcPts val="0"/>
                  </a:spcAft>
                  <a:buFont typeface="Symbol" panose="05050102010706020507" pitchFamily="18" charset="2"/>
                  <a:buChar char=""/>
                </a:pPr>
                <a:r>
                  <a:rPr lang="en-IN" dirty="0">
                    <a:effectLst/>
                    <a:latin typeface="Times New Roman" panose="02020603050405020304" pitchFamily="18" charset="0"/>
                    <a:ea typeface="Calibri" panose="020F0502020204030204" pitchFamily="34" charset="0"/>
                    <a:cs typeface="Times New Roman" panose="02020603050405020304" pitchFamily="18" charset="0"/>
                  </a:rPr>
                  <a:t>Determination of stay angle [optimum angle 45°, permissible range 25°-65°] </a:t>
                </a:r>
              </a:p>
              <a:p>
                <a:pPr marL="342900" lvl="0" indent="-342900">
                  <a:lnSpc>
                    <a:spcPct val="150000"/>
                  </a:lnSpc>
                  <a:spcAft>
                    <a:spcPts val="0"/>
                  </a:spcAft>
                  <a:buFont typeface="Symbol" panose="05050102010706020507" pitchFamily="18" charset="2"/>
                  <a:buChar char=""/>
                </a:pPr>
                <a:r>
                  <a:rPr lang="en-IN" dirty="0">
                    <a:effectLst/>
                    <a:latin typeface="Times New Roman" panose="02020603050405020304" pitchFamily="18" charset="0"/>
                    <a:ea typeface="Calibri" panose="020F0502020204030204" pitchFamily="34" charset="0"/>
                    <a:cs typeface="Times New Roman" panose="02020603050405020304" pitchFamily="18" charset="0"/>
                  </a:rPr>
                  <a:t>Anchor position – 0.68L-0.78L from tower mid tower (near side tower)</a:t>
                </a:r>
              </a:p>
              <a:p>
                <a:pPr marL="342900" lvl="0" indent="-342900">
                  <a:lnSpc>
                    <a:spcPct val="150000"/>
                  </a:lnSpc>
                  <a:spcAft>
                    <a:spcPts val="800"/>
                  </a:spcAft>
                  <a:buFont typeface="Symbol" panose="05050102010706020507" pitchFamily="18" charset="2"/>
                  <a:buChar char=""/>
                </a:pPr>
                <a:r>
                  <a:rPr lang="en-IN" dirty="0">
                    <a:effectLst/>
                    <a:latin typeface="Times New Roman" panose="02020603050405020304" pitchFamily="18" charset="0"/>
                    <a:ea typeface="Calibri" panose="020F0502020204030204" pitchFamily="34" charset="0"/>
                    <a:cs typeface="Times New Roman" panose="02020603050405020304" pitchFamily="18" charset="0"/>
                  </a:rPr>
                  <a:t>Number of cables 3-6 pairs (depends on deck stiffness)</a:t>
                </a:r>
              </a:p>
            </p:txBody>
          </p:sp>
        </mc:Choice>
        <mc:Fallback xmlns="">
          <p:sp>
            <p:nvSpPr>
              <p:cNvPr id="2" name="Rectangle 1">
                <a:extLst>
                  <a:ext uri="{FF2B5EF4-FFF2-40B4-BE49-F238E27FC236}">
                    <a16:creationId xmlns:a16="http://schemas.microsoft.com/office/drawing/2014/main" id="{D4BB8D28-1483-4019-8BDD-AA1076F287CC}"/>
                  </a:ext>
                </a:extLst>
              </p:cNvPr>
              <p:cNvSpPr>
                <a:spLocks noRot="1" noChangeAspect="1" noMove="1" noResize="1" noEditPoints="1" noAdjustHandles="1" noChangeArrowheads="1" noChangeShapeType="1" noTextEdit="1"/>
              </p:cNvSpPr>
              <p:nvPr/>
            </p:nvSpPr>
            <p:spPr>
              <a:xfrm>
                <a:off x="279661" y="915202"/>
                <a:ext cx="11912339" cy="5321521"/>
              </a:xfrm>
              <a:prstGeom prst="rect">
                <a:avLst/>
              </a:prstGeom>
              <a:blipFill>
                <a:blip r:embed="rId2"/>
                <a:stretch>
                  <a:fillRect l="-563" t="-573" r="-154" b="-1489"/>
                </a:stretch>
              </a:blipFill>
            </p:spPr>
            <p:txBody>
              <a:bodyPr/>
              <a:lstStyle/>
              <a:p>
                <a:r>
                  <a:rPr lang="en-IN">
                    <a:noFill/>
                  </a:rPr>
                  <a:t> </a:t>
                </a:r>
              </a:p>
            </p:txBody>
          </p:sp>
        </mc:Fallback>
      </mc:AlternateContent>
      <p:sp>
        <p:nvSpPr>
          <p:cNvPr id="3" name="TextBox 2">
            <a:extLst>
              <a:ext uri="{FF2B5EF4-FFF2-40B4-BE49-F238E27FC236}">
                <a16:creationId xmlns:a16="http://schemas.microsoft.com/office/drawing/2014/main" id="{1C124484-5D87-4F3A-8B66-F795CB485E55}"/>
              </a:ext>
            </a:extLst>
          </p:cNvPr>
          <p:cNvSpPr txBox="1"/>
          <p:nvPr/>
        </p:nvSpPr>
        <p:spPr>
          <a:xfrm>
            <a:off x="2572574" y="98057"/>
            <a:ext cx="8003281" cy="523220"/>
          </a:xfrm>
          <a:prstGeom prst="rect">
            <a:avLst/>
          </a:prstGeom>
          <a:noFill/>
        </p:spPr>
        <p:txBody>
          <a:bodyPr wrap="none" rtlCol="0">
            <a:spAutoFit/>
          </a:bodyPr>
          <a:lstStyle/>
          <a:p>
            <a:r>
              <a:rPr lang="en-IN" sz="2800" b="1"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PRELIMINARY DESIGN OF CABLE BRIDGE</a:t>
            </a:r>
          </a:p>
        </p:txBody>
      </p:sp>
    </p:spTree>
    <p:extLst>
      <p:ext uri="{BB962C8B-B14F-4D97-AF65-F5344CB8AC3E}">
        <p14:creationId xmlns:p14="http://schemas.microsoft.com/office/powerpoint/2010/main" val="281235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rapezoid 213">
            <a:extLst>
              <a:ext uri="{FF2B5EF4-FFF2-40B4-BE49-F238E27FC236}">
                <a16:creationId xmlns:a16="http://schemas.microsoft.com/office/drawing/2014/main" id="{4B9C3F3A-1F79-4F1D-8E69-30CF55E364AA}"/>
              </a:ext>
            </a:extLst>
          </p:cNvPr>
          <p:cNvSpPr/>
          <p:nvPr/>
        </p:nvSpPr>
        <p:spPr>
          <a:xfrm>
            <a:off x="3793906" y="3871609"/>
            <a:ext cx="324193" cy="200265"/>
          </a:xfrm>
          <a:prstGeom prst="trapezoi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3" name="Rectangle 212">
            <a:extLst>
              <a:ext uri="{FF2B5EF4-FFF2-40B4-BE49-F238E27FC236}">
                <a16:creationId xmlns:a16="http://schemas.microsoft.com/office/drawing/2014/main" id="{F582B4E6-7241-40E2-A546-E3EACE4845FC}"/>
              </a:ext>
            </a:extLst>
          </p:cNvPr>
          <p:cNvSpPr/>
          <p:nvPr/>
        </p:nvSpPr>
        <p:spPr>
          <a:xfrm>
            <a:off x="3782443" y="4073061"/>
            <a:ext cx="384203" cy="6709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2" name="Rectangle 211">
            <a:extLst>
              <a:ext uri="{FF2B5EF4-FFF2-40B4-BE49-F238E27FC236}">
                <a16:creationId xmlns:a16="http://schemas.microsoft.com/office/drawing/2014/main" id="{EF9E9408-4298-4BB2-B293-51116669475E}"/>
              </a:ext>
            </a:extLst>
          </p:cNvPr>
          <p:cNvSpPr/>
          <p:nvPr/>
        </p:nvSpPr>
        <p:spPr>
          <a:xfrm>
            <a:off x="3824188" y="3859430"/>
            <a:ext cx="263802" cy="2136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1" name="Rectangle 210">
            <a:extLst>
              <a:ext uri="{FF2B5EF4-FFF2-40B4-BE49-F238E27FC236}">
                <a16:creationId xmlns:a16="http://schemas.microsoft.com/office/drawing/2014/main" id="{6E48B63A-0B80-4CFB-82C6-B56AE4F75E37}"/>
              </a:ext>
            </a:extLst>
          </p:cNvPr>
          <p:cNvSpPr/>
          <p:nvPr/>
        </p:nvSpPr>
        <p:spPr>
          <a:xfrm>
            <a:off x="3824188" y="3630161"/>
            <a:ext cx="263802" cy="2292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75BB00A-061E-4384-89CA-819DF92522D4}"/>
              </a:ext>
            </a:extLst>
          </p:cNvPr>
          <p:cNvSpPr/>
          <p:nvPr/>
        </p:nvSpPr>
        <p:spPr>
          <a:xfrm>
            <a:off x="1087741" y="3054284"/>
            <a:ext cx="10584356" cy="103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900CD1D3-E72D-46B2-85A7-EEA1B2C02DCA}"/>
              </a:ext>
            </a:extLst>
          </p:cNvPr>
          <p:cNvSpPr/>
          <p:nvPr/>
        </p:nvSpPr>
        <p:spPr>
          <a:xfrm>
            <a:off x="3921551" y="1253765"/>
            <a:ext cx="45719" cy="3506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ADB6BB78-6C45-4333-8BD6-C1CA8127CFC6}"/>
              </a:ext>
            </a:extLst>
          </p:cNvPr>
          <p:cNvSpPr/>
          <p:nvPr/>
        </p:nvSpPr>
        <p:spPr>
          <a:xfrm>
            <a:off x="8729221" y="1253764"/>
            <a:ext cx="45719" cy="3506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A0FA9C1D-58B5-4252-B27F-9B66D92D185B}"/>
              </a:ext>
            </a:extLst>
          </p:cNvPr>
          <p:cNvCxnSpPr/>
          <p:nvPr/>
        </p:nvCxnSpPr>
        <p:spPr>
          <a:xfrm>
            <a:off x="1489434" y="1253764"/>
            <a:ext cx="0" cy="180052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A13E8BD4-2B19-410D-B7C6-0B65D73376C8}"/>
              </a:ext>
            </a:extLst>
          </p:cNvPr>
          <p:cNvCxnSpPr>
            <a:cxnSpLocks/>
          </p:cNvCxnSpPr>
          <p:nvPr/>
        </p:nvCxnSpPr>
        <p:spPr>
          <a:xfrm>
            <a:off x="1489434" y="3176832"/>
            <a:ext cx="0" cy="16591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9A76822F-0C04-4F29-8EA4-49A9A5B53BEA}"/>
              </a:ext>
            </a:extLst>
          </p:cNvPr>
          <p:cNvCxnSpPr>
            <a:cxnSpLocks/>
          </p:cNvCxnSpPr>
          <p:nvPr/>
        </p:nvCxnSpPr>
        <p:spPr>
          <a:xfrm>
            <a:off x="1247479" y="4977352"/>
            <a:ext cx="267407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0A414622-978A-454A-A2EC-FACD891CBC34}"/>
              </a:ext>
            </a:extLst>
          </p:cNvPr>
          <p:cNvCxnSpPr>
            <a:cxnSpLocks/>
          </p:cNvCxnSpPr>
          <p:nvPr/>
        </p:nvCxnSpPr>
        <p:spPr>
          <a:xfrm flipV="1">
            <a:off x="8752080" y="4967925"/>
            <a:ext cx="2852316" cy="942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A0D32A9F-582E-41C6-9E24-4F8CA2F67C38}"/>
              </a:ext>
            </a:extLst>
          </p:cNvPr>
          <p:cNvCxnSpPr/>
          <p:nvPr/>
        </p:nvCxnSpPr>
        <p:spPr>
          <a:xfrm>
            <a:off x="3967270" y="4977352"/>
            <a:ext cx="476195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36772D35-E53A-4C99-BDFC-F25157AE3E0D}"/>
              </a:ext>
            </a:extLst>
          </p:cNvPr>
          <p:cNvCxnSpPr/>
          <p:nvPr/>
        </p:nvCxnSpPr>
        <p:spPr>
          <a:xfrm>
            <a:off x="3944410" y="4835951"/>
            <a:ext cx="0" cy="320511"/>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E21B7163-E0FF-4E33-9514-54F876580FBA}"/>
              </a:ext>
            </a:extLst>
          </p:cNvPr>
          <p:cNvCxnSpPr/>
          <p:nvPr/>
        </p:nvCxnSpPr>
        <p:spPr>
          <a:xfrm>
            <a:off x="8752080" y="4854804"/>
            <a:ext cx="0" cy="320511"/>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819D446-864D-4ADD-9B93-A2E3DF2B540C}"/>
              </a:ext>
            </a:extLst>
          </p:cNvPr>
          <p:cNvCxnSpPr/>
          <p:nvPr/>
        </p:nvCxnSpPr>
        <p:spPr>
          <a:xfrm>
            <a:off x="970961" y="3054284"/>
            <a:ext cx="0" cy="1225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3B547C-6A17-4829-A93E-A35122844917}"/>
              </a:ext>
            </a:extLst>
          </p:cNvPr>
          <p:cNvSpPr txBox="1"/>
          <p:nvPr/>
        </p:nvSpPr>
        <p:spPr>
          <a:xfrm>
            <a:off x="519890" y="2930892"/>
            <a:ext cx="476412" cy="369332"/>
          </a:xfrm>
          <a:prstGeom prst="rect">
            <a:avLst/>
          </a:prstGeom>
          <a:noFill/>
        </p:spPr>
        <p:txBody>
          <a:bodyPr wrap="none" rtlCol="0">
            <a:spAutoFit/>
          </a:bodyPr>
          <a:lstStyle/>
          <a:p>
            <a:r>
              <a:rPr lang="en-IN" dirty="0"/>
              <a:t>2.5</a:t>
            </a:r>
          </a:p>
        </p:txBody>
      </p:sp>
      <p:sp>
        <p:nvSpPr>
          <p:cNvPr id="25" name="TextBox 24">
            <a:extLst>
              <a:ext uri="{FF2B5EF4-FFF2-40B4-BE49-F238E27FC236}">
                <a16:creationId xmlns:a16="http://schemas.microsoft.com/office/drawing/2014/main" id="{35D62906-D538-4A4A-8435-2C5716716F9B}"/>
              </a:ext>
            </a:extLst>
          </p:cNvPr>
          <p:cNvSpPr txBox="1"/>
          <p:nvPr/>
        </p:nvSpPr>
        <p:spPr>
          <a:xfrm>
            <a:off x="5735598" y="4608019"/>
            <a:ext cx="535724" cy="369332"/>
          </a:xfrm>
          <a:prstGeom prst="rect">
            <a:avLst/>
          </a:prstGeom>
          <a:noFill/>
        </p:spPr>
        <p:txBody>
          <a:bodyPr wrap="none" rtlCol="0">
            <a:spAutoFit/>
          </a:bodyPr>
          <a:lstStyle/>
          <a:p>
            <a:r>
              <a:rPr lang="en-IN" dirty="0"/>
              <a:t>112</a:t>
            </a:r>
          </a:p>
        </p:txBody>
      </p:sp>
      <p:sp>
        <p:nvSpPr>
          <p:cNvPr id="26" name="TextBox 25">
            <a:extLst>
              <a:ext uri="{FF2B5EF4-FFF2-40B4-BE49-F238E27FC236}">
                <a16:creationId xmlns:a16="http://schemas.microsoft.com/office/drawing/2014/main" id="{869EEA0B-45C3-466E-9F23-1A7F05258025}"/>
              </a:ext>
            </a:extLst>
          </p:cNvPr>
          <p:cNvSpPr txBox="1"/>
          <p:nvPr/>
        </p:nvSpPr>
        <p:spPr>
          <a:xfrm>
            <a:off x="2432150" y="4626874"/>
            <a:ext cx="418704" cy="369332"/>
          </a:xfrm>
          <a:prstGeom prst="rect">
            <a:avLst/>
          </a:prstGeom>
          <a:noFill/>
        </p:spPr>
        <p:txBody>
          <a:bodyPr wrap="none" rtlCol="0">
            <a:spAutoFit/>
          </a:bodyPr>
          <a:lstStyle/>
          <a:p>
            <a:r>
              <a:rPr lang="en-IN" dirty="0"/>
              <a:t>63</a:t>
            </a:r>
          </a:p>
        </p:txBody>
      </p:sp>
      <p:sp>
        <p:nvSpPr>
          <p:cNvPr id="27" name="TextBox 26">
            <a:extLst>
              <a:ext uri="{FF2B5EF4-FFF2-40B4-BE49-F238E27FC236}">
                <a16:creationId xmlns:a16="http://schemas.microsoft.com/office/drawing/2014/main" id="{9E48B564-D09D-402F-A75E-DDEB62B0CFD4}"/>
              </a:ext>
            </a:extLst>
          </p:cNvPr>
          <p:cNvSpPr txBox="1"/>
          <p:nvPr/>
        </p:nvSpPr>
        <p:spPr>
          <a:xfrm>
            <a:off x="9881288" y="4575869"/>
            <a:ext cx="418704" cy="369332"/>
          </a:xfrm>
          <a:prstGeom prst="rect">
            <a:avLst/>
          </a:prstGeom>
          <a:noFill/>
        </p:spPr>
        <p:txBody>
          <a:bodyPr wrap="none" rtlCol="0">
            <a:spAutoFit/>
          </a:bodyPr>
          <a:lstStyle/>
          <a:p>
            <a:r>
              <a:rPr lang="en-IN" dirty="0"/>
              <a:t>63</a:t>
            </a:r>
          </a:p>
        </p:txBody>
      </p:sp>
      <p:sp>
        <p:nvSpPr>
          <p:cNvPr id="28" name="TextBox 27">
            <a:extLst>
              <a:ext uri="{FF2B5EF4-FFF2-40B4-BE49-F238E27FC236}">
                <a16:creationId xmlns:a16="http://schemas.microsoft.com/office/drawing/2014/main" id="{DFA4A770-5BE8-43AA-8F5F-197093ED71C2}"/>
              </a:ext>
            </a:extLst>
          </p:cNvPr>
          <p:cNvSpPr txBox="1"/>
          <p:nvPr/>
        </p:nvSpPr>
        <p:spPr>
          <a:xfrm>
            <a:off x="546719" y="3859433"/>
            <a:ext cx="593432" cy="369332"/>
          </a:xfrm>
          <a:prstGeom prst="rect">
            <a:avLst/>
          </a:prstGeom>
          <a:noFill/>
        </p:spPr>
        <p:txBody>
          <a:bodyPr wrap="none" rtlCol="0">
            <a:spAutoFit/>
          </a:bodyPr>
          <a:lstStyle/>
          <a:p>
            <a:r>
              <a:rPr lang="en-IN" dirty="0"/>
              <a:t>50.5</a:t>
            </a:r>
          </a:p>
        </p:txBody>
      </p:sp>
      <p:sp>
        <p:nvSpPr>
          <p:cNvPr id="29" name="TextBox 28">
            <a:extLst>
              <a:ext uri="{FF2B5EF4-FFF2-40B4-BE49-F238E27FC236}">
                <a16:creationId xmlns:a16="http://schemas.microsoft.com/office/drawing/2014/main" id="{0241042D-6F6A-49F2-980E-A3A785AEE3DF}"/>
              </a:ext>
            </a:extLst>
          </p:cNvPr>
          <p:cNvSpPr txBox="1"/>
          <p:nvPr/>
        </p:nvSpPr>
        <p:spPr>
          <a:xfrm>
            <a:off x="649436" y="2031972"/>
            <a:ext cx="593432" cy="369332"/>
          </a:xfrm>
          <a:prstGeom prst="rect">
            <a:avLst/>
          </a:prstGeom>
          <a:noFill/>
        </p:spPr>
        <p:txBody>
          <a:bodyPr wrap="none" rtlCol="0">
            <a:spAutoFit/>
          </a:bodyPr>
          <a:lstStyle/>
          <a:p>
            <a:r>
              <a:rPr lang="en-IN" dirty="0"/>
              <a:t>37.5</a:t>
            </a:r>
          </a:p>
        </p:txBody>
      </p:sp>
      <p:cxnSp>
        <p:nvCxnSpPr>
          <p:cNvPr id="32" name="Straight Arrow Connector 31">
            <a:extLst>
              <a:ext uri="{FF2B5EF4-FFF2-40B4-BE49-F238E27FC236}">
                <a16:creationId xmlns:a16="http://schemas.microsoft.com/office/drawing/2014/main" id="{6FCB84E3-248E-4907-B75A-7715CE74C5F8}"/>
              </a:ext>
            </a:extLst>
          </p:cNvPr>
          <p:cNvCxnSpPr>
            <a:cxnSpLocks/>
          </p:cNvCxnSpPr>
          <p:nvPr/>
        </p:nvCxnSpPr>
        <p:spPr>
          <a:xfrm>
            <a:off x="3619865" y="3429000"/>
            <a:ext cx="72589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8276C6FF-4BF7-4328-8B3C-D6F51B7B186B}"/>
              </a:ext>
            </a:extLst>
          </p:cNvPr>
          <p:cNvSpPr txBox="1"/>
          <p:nvPr/>
        </p:nvSpPr>
        <p:spPr>
          <a:xfrm>
            <a:off x="3883921" y="3355939"/>
            <a:ext cx="301686" cy="369332"/>
          </a:xfrm>
          <a:prstGeom prst="rect">
            <a:avLst/>
          </a:prstGeom>
          <a:noFill/>
        </p:spPr>
        <p:txBody>
          <a:bodyPr wrap="none" rtlCol="0">
            <a:spAutoFit/>
          </a:bodyPr>
          <a:lstStyle/>
          <a:p>
            <a:r>
              <a:rPr lang="en-IN" dirty="0"/>
              <a:t>8</a:t>
            </a:r>
          </a:p>
        </p:txBody>
      </p:sp>
      <p:cxnSp>
        <p:nvCxnSpPr>
          <p:cNvPr id="35" name="Straight Arrow Connector 34">
            <a:extLst>
              <a:ext uri="{FF2B5EF4-FFF2-40B4-BE49-F238E27FC236}">
                <a16:creationId xmlns:a16="http://schemas.microsoft.com/office/drawing/2014/main" id="{A3CF69FF-7023-4FCE-BB9F-F13E4BC640BB}"/>
              </a:ext>
            </a:extLst>
          </p:cNvPr>
          <p:cNvCxnSpPr>
            <a:cxnSpLocks/>
          </p:cNvCxnSpPr>
          <p:nvPr/>
        </p:nvCxnSpPr>
        <p:spPr>
          <a:xfrm>
            <a:off x="8470143" y="3429000"/>
            <a:ext cx="66643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F8AFA8A6-433E-4F2B-B241-00D8E6AAE92E}"/>
              </a:ext>
            </a:extLst>
          </p:cNvPr>
          <p:cNvSpPr txBox="1"/>
          <p:nvPr/>
        </p:nvSpPr>
        <p:spPr>
          <a:xfrm>
            <a:off x="8473254" y="3429000"/>
            <a:ext cx="301686" cy="369332"/>
          </a:xfrm>
          <a:prstGeom prst="rect">
            <a:avLst/>
          </a:prstGeom>
          <a:noFill/>
        </p:spPr>
        <p:txBody>
          <a:bodyPr wrap="none" rtlCol="0">
            <a:spAutoFit/>
          </a:bodyPr>
          <a:lstStyle/>
          <a:p>
            <a:r>
              <a:rPr lang="en-IN" dirty="0"/>
              <a:t>8</a:t>
            </a:r>
          </a:p>
        </p:txBody>
      </p:sp>
      <p:cxnSp>
        <p:nvCxnSpPr>
          <p:cNvPr id="38" name="Straight Connector 37">
            <a:extLst>
              <a:ext uri="{FF2B5EF4-FFF2-40B4-BE49-F238E27FC236}">
                <a16:creationId xmlns:a16="http://schemas.microsoft.com/office/drawing/2014/main" id="{19F566B3-CB38-4A0E-86C4-46B489F6B2F7}"/>
              </a:ext>
            </a:extLst>
          </p:cNvPr>
          <p:cNvCxnSpPr/>
          <p:nvPr/>
        </p:nvCxnSpPr>
        <p:spPr>
          <a:xfrm>
            <a:off x="8752080" y="2154024"/>
            <a:ext cx="768992" cy="961534"/>
          </a:xfrm>
          <a:prstGeom prst="line">
            <a:avLst/>
          </a:prstGeom>
        </p:spPr>
        <p:style>
          <a:lnRef idx="1">
            <a:schemeClr val="accent2"/>
          </a:lnRef>
          <a:fillRef idx="0">
            <a:schemeClr val="accent2"/>
          </a:fillRef>
          <a:effectRef idx="0">
            <a:schemeClr val="accent2"/>
          </a:effectRef>
          <a:fontRef idx="minor">
            <a:schemeClr val="tx1"/>
          </a:fontRef>
        </p:style>
      </p:cxnSp>
      <p:cxnSp>
        <p:nvCxnSpPr>
          <p:cNvPr id="40" name="Straight Arrow Connector 39">
            <a:extLst>
              <a:ext uri="{FF2B5EF4-FFF2-40B4-BE49-F238E27FC236}">
                <a16:creationId xmlns:a16="http://schemas.microsoft.com/office/drawing/2014/main" id="{72D242E5-F422-485A-A012-AFD6D19183B3}"/>
              </a:ext>
            </a:extLst>
          </p:cNvPr>
          <p:cNvCxnSpPr/>
          <p:nvPr/>
        </p:nvCxnSpPr>
        <p:spPr>
          <a:xfrm>
            <a:off x="9721116" y="2161093"/>
            <a:ext cx="0" cy="89319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9C65B103-A18F-42D4-93BB-223B8D37DCD9}"/>
              </a:ext>
            </a:extLst>
          </p:cNvPr>
          <p:cNvSpPr txBox="1"/>
          <p:nvPr/>
        </p:nvSpPr>
        <p:spPr>
          <a:xfrm>
            <a:off x="9726278" y="2423022"/>
            <a:ext cx="418704" cy="369332"/>
          </a:xfrm>
          <a:prstGeom prst="rect">
            <a:avLst/>
          </a:prstGeom>
          <a:noFill/>
        </p:spPr>
        <p:txBody>
          <a:bodyPr wrap="none" rtlCol="0">
            <a:spAutoFit/>
          </a:bodyPr>
          <a:lstStyle/>
          <a:p>
            <a:r>
              <a:rPr lang="en-IN" dirty="0"/>
              <a:t>18</a:t>
            </a:r>
          </a:p>
        </p:txBody>
      </p:sp>
      <p:cxnSp>
        <p:nvCxnSpPr>
          <p:cNvPr id="43" name="Straight Connector 42">
            <a:extLst>
              <a:ext uri="{FF2B5EF4-FFF2-40B4-BE49-F238E27FC236}">
                <a16:creationId xmlns:a16="http://schemas.microsoft.com/office/drawing/2014/main" id="{4192C7A4-915F-4982-91C4-93E121B92405}"/>
              </a:ext>
            </a:extLst>
          </p:cNvPr>
          <p:cNvCxnSpPr/>
          <p:nvPr/>
        </p:nvCxnSpPr>
        <p:spPr>
          <a:xfrm>
            <a:off x="8752080" y="1913641"/>
            <a:ext cx="1338560" cy="1140643"/>
          </a:xfrm>
          <a:prstGeom prst="line">
            <a:avLst/>
          </a:prstGeom>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1E2AB070-BB51-48C6-997C-E0CBC3375351}"/>
              </a:ext>
            </a:extLst>
          </p:cNvPr>
          <p:cNvCxnSpPr>
            <a:cxnSpLocks/>
          </p:cNvCxnSpPr>
          <p:nvPr/>
        </p:nvCxnSpPr>
        <p:spPr>
          <a:xfrm>
            <a:off x="9539664" y="3540605"/>
            <a:ext cx="605318"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9C18E1A3-C378-4DCA-904C-0EF0CBAF2705}"/>
              </a:ext>
            </a:extLst>
          </p:cNvPr>
          <p:cNvSpPr txBox="1"/>
          <p:nvPr/>
        </p:nvSpPr>
        <p:spPr>
          <a:xfrm>
            <a:off x="9684162" y="3208983"/>
            <a:ext cx="301686" cy="369332"/>
          </a:xfrm>
          <a:prstGeom prst="rect">
            <a:avLst/>
          </a:prstGeom>
          <a:noFill/>
        </p:spPr>
        <p:txBody>
          <a:bodyPr wrap="none" rtlCol="0">
            <a:spAutoFit/>
          </a:bodyPr>
          <a:lstStyle/>
          <a:p>
            <a:r>
              <a:rPr lang="en-IN" dirty="0"/>
              <a:t>6</a:t>
            </a:r>
          </a:p>
        </p:txBody>
      </p:sp>
      <p:cxnSp>
        <p:nvCxnSpPr>
          <p:cNvPr id="49" name="Straight Connector 48">
            <a:extLst>
              <a:ext uri="{FF2B5EF4-FFF2-40B4-BE49-F238E27FC236}">
                <a16:creationId xmlns:a16="http://schemas.microsoft.com/office/drawing/2014/main" id="{21C41900-E13C-414E-9F7D-B502174DB7E5}"/>
              </a:ext>
            </a:extLst>
          </p:cNvPr>
          <p:cNvCxnSpPr/>
          <p:nvPr/>
        </p:nvCxnSpPr>
        <p:spPr>
          <a:xfrm>
            <a:off x="8774940" y="1696825"/>
            <a:ext cx="1849068" cy="1357459"/>
          </a:xfrm>
          <a:prstGeom prst="line">
            <a:avLst/>
          </a:prstGeom>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9C78B592-CD0E-4345-AAB8-28E54CBD4A10}"/>
              </a:ext>
            </a:extLst>
          </p:cNvPr>
          <p:cNvCxnSpPr/>
          <p:nvPr/>
        </p:nvCxnSpPr>
        <p:spPr>
          <a:xfrm>
            <a:off x="8752080" y="1545996"/>
            <a:ext cx="2210130" cy="1538255"/>
          </a:xfrm>
          <a:prstGeom prst="line">
            <a:avLst/>
          </a:prstGeom>
        </p:spPr>
        <p:style>
          <a:lnRef idx="1">
            <a:schemeClr val="accent4"/>
          </a:lnRef>
          <a:fillRef idx="0">
            <a:schemeClr val="accent4"/>
          </a:fillRef>
          <a:effectRef idx="0">
            <a:schemeClr val="accent4"/>
          </a:effectRef>
          <a:fontRef idx="minor">
            <a:schemeClr val="tx1"/>
          </a:fontRef>
        </p:style>
      </p:cxnSp>
      <p:cxnSp>
        <p:nvCxnSpPr>
          <p:cNvPr id="53" name="Straight Arrow Connector 52">
            <a:extLst>
              <a:ext uri="{FF2B5EF4-FFF2-40B4-BE49-F238E27FC236}">
                <a16:creationId xmlns:a16="http://schemas.microsoft.com/office/drawing/2014/main" id="{CEDE771F-E136-4C1B-B005-9B8BAE1FF06D}"/>
              </a:ext>
            </a:extLst>
          </p:cNvPr>
          <p:cNvCxnSpPr/>
          <p:nvPr/>
        </p:nvCxnSpPr>
        <p:spPr>
          <a:xfrm>
            <a:off x="10962210" y="2658359"/>
            <a:ext cx="642186"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54" name="TextBox 53">
            <a:extLst>
              <a:ext uri="{FF2B5EF4-FFF2-40B4-BE49-F238E27FC236}">
                <a16:creationId xmlns:a16="http://schemas.microsoft.com/office/drawing/2014/main" id="{23DE3B54-788B-4DC6-9299-D0181EB2D6C5}"/>
              </a:ext>
            </a:extLst>
          </p:cNvPr>
          <p:cNvSpPr txBox="1"/>
          <p:nvPr/>
        </p:nvSpPr>
        <p:spPr>
          <a:xfrm>
            <a:off x="11091060" y="2358462"/>
            <a:ext cx="418704" cy="369332"/>
          </a:xfrm>
          <a:prstGeom prst="rect">
            <a:avLst/>
          </a:prstGeom>
          <a:noFill/>
        </p:spPr>
        <p:txBody>
          <a:bodyPr wrap="none" rtlCol="0">
            <a:spAutoFit/>
          </a:bodyPr>
          <a:lstStyle/>
          <a:p>
            <a:r>
              <a:rPr lang="en-IN" dirty="0"/>
              <a:t>14</a:t>
            </a:r>
          </a:p>
        </p:txBody>
      </p:sp>
      <p:cxnSp>
        <p:nvCxnSpPr>
          <p:cNvPr id="56" name="Straight Connector 55">
            <a:extLst>
              <a:ext uri="{FF2B5EF4-FFF2-40B4-BE49-F238E27FC236}">
                <a16:creationId xmlns:a16="http://schemas.microsoft.com/office/drawing/2014/main" id="{74AC029D-9DF8-45E9-9D22-14D64D17956A}"/>
              </a:ext>
            </a:extLst>
          </p:cNvPr>
          <p:cNvCxnSpPr/>
          <p:nvPr/>
        </p:nvCxnSpPr>
        <p:spPr>
          <a:xfrm>
            <a:off x="8917757" y="1696825"/>
            <a:ext cx="1017873" cy="0"/>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EE0729A5-FBF2-4A41-A9CD-8D6BC5A92EA0}"/>
              </a:ext>
            </a:extLst>
          </p:cNvPr>
          <p:cNvCxnSpPr/>
          <p:nvPr/>
        </p:nvCxnSpPr>
        <p:spPr>
          <a:xfrm>
            <a:off x="8967975" y="1913641"/>
            <a:ext cx="1017873" cy="0"/>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7D0C60F4-52D2-415F-ADB5-4AF8D288F98E}"/>
              </a:ext>
            </a:extLst>
          </p:cNvPr>
          <p:cNvCxnSpPr/>
          <p:nvPr/>
        </p:nvCxnSpPr>
        <p:spPr>
          <a:xfrm>
            <a:off x="9721116" y="1696825"/>
            <a:ext cx="0" cy="21681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CECD08E1-02C3-4446-BEA3-D35511DA87E6}"/>
              </a:ext>
            </a:extLst>
          </p:cNvPr>
          <p:cNvCxnSpPr/>
          <p:nvPr/>
        </p:nvCxnSpPr>
        <p:spPr>
          <a:xfrm flipV="1">
            <a:off x="8917757" y="2154024"/>
            <a:ext cx="1172883" cy="7069"/>
          </a:xfrm>
          <a:prstGeom prst="line">
            <a:avLst/>
          </a:prstGeom>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ABEF2B59-1B3A-4F98-8651-DE47C8F6BC05}"/>
              </a:ext>
            </a:extLst>
          </p:cNvPr>
          <p:cNvSpPr txBox="1"/>
          <p:nvPr/>
        </p:nvSpPr>
        <p:spPr>
          <a:xfrm>
            <a:off x="9881288" y="1600026"/>
            <a:ext cx="301686" cy="369332"/>
          </a:xfrm>
          <a:prstGeom prst="rect">
            <a:avLst/>
          </a:prstGeom>
          <a:noFill/>
        </p:spPr>
        <p:txBody>
          <a:bodyPr wrap="none" rtlCol="0">
            <a:spAutoFit/>
          </a:bodyPr>
          <a:lstStyle/>
          <a:p>
            <a:r>
              <a:rPr lang="en-IN" dirty="0"/>
              <a:t>3</a:t>
            </a:r>
          </a:p>
        </p:txBody>
      </p:sp>
      <p:cxnSp>
        <p:nvCxnSpPr>
          <p:cNvPr id="64" name="Straight Connector 63">
            <a:extLst>
              <a:ext uri="{FF2B5EF4-FFF2-40B4-BE49-F238E27FC236}">
                <a16:creationId xmlns:a16="http://schemas.microsoft.com/office/drawing/2014/main" id="{EA80141D-9601-4DDC-8944-9CE0EFCA32D5}"/>
              </a:ext>
            </a:extLst>
          </p:cNvPr>
          <p:cNvCxnSpPr/>
          <p:nvPr/>
        </p:nvCxnSpPr>
        <p:spPr>
          <a:xfrm>
            <a:off x="9275975" y="1253764"/>
            <a:ext cx="756156" cy="0"/>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B134D4C6-B81D-4AA0-8BF0-77F511ED1CA6}"/>
              </a:ext>
            </a:extLst>
          </p:cNvPr>
          <p:cNvCxnSpPr/>
          <p:nvPr/>
        </p:nvCxnSpPr>
        <p:spPr>
          <a:xfrm>
            <a:off x="9306084" y="1555422"/>
            <a:ext cx="756156" cy="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476EDF95-58AE-49BB-89EB-C2AD2FF29707}"/>
              </a:ext>
            </a:extLst>
          </p:cNvPr>
          <p:cNvCxnSpPr/>
          <p:nvPr/>
        </p:nvCxnSpPr>
        <p:spPr>
          <a:xfrm>
            <a:off x="9721116" y="1253764"/>
            <a:ext cx="0" cy="29223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DDFC2CA6-C77B-41CB-A7C8-7030CA4FC184}"/>
              </a:ext>
            </a:extLst>
          </p:cNvPr>
          <p:cNvSpPr txBox="1"/>
          <p:nvPr/>
        </p:nvSpPr>
        <p:spPr>
          <a:xfrm>
            <a:off x="9767498" y="1203093"/>
            <a:ext cx="476412" cy="369332"/>
          </a:xfrm>
          <a:prstGeom prst="rect">
            <a:avLst/>
          </a:prstGeom>
          <a:noFill/>
        </p:spPr>
        <p:txBody>
          <a:bodyPr wrap="none" rtlCol="0">
            <a:spAutoFit/>
          </a:bodyPr>
          <a:lstStyle/>
          <a:p>
            <a:r>
              <a:rPr lang="en-IN" dirty="0"/>
              <a:t>3.5</a:t>
            </a:r>
          </a:p>
        </p:txBody>
      </p:sp>
      <p:cxnSp>
        <p:nvCxnSpPr>
          <p:cNvPr id="71" name="Straight Connector 70">
            <a:extLst>
              <a:ext uri="{FF2B5EF4-FFF2-40B4-BE49-F238E27FC236}">
                <a16:creationId xmlns:a16="http://schemas.microsoft.com/office/drawing/2014/main" id="{13A47F8E-399A-42A4-8C2C-2CC910F471C5}"/>
              </a:ext>
            </a:extLst>
          </p:cNvPr>
          <p:cNvCxnSpPr/>
          <p:nvPr/>
        </p:nvCxnSpPr>
        <p:spPr>
          <a:xfrm flipV="1">
            <a:off x="10962210" y="2375554"/>
            <a:ext cx="0" cy="631595"/>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A461F74-BF1B-4E6D-A602-FC3C40BA8295}"/>
              </a:ext>
            </a:extLst>
          </p:cNvPr>
          <p:cNvCxnSpPr/>
          <p:nvPr/>
        </p:nvCxnSpPr>
        <p:spPr>
          <a:xfrm flipV="1">
            <a:off x="11604396" y="2375554"/>
            <a:ext cx="0" cy="631595"/>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CAF19431-60EE-41EC-B3AF-7C55B5B40D39}"/>
              </a:ext>
            </a:extLst>
          </p:cNvPr>
          <p:cNvCxnSpPr/>
          <p:nvPr/>
        </p:nvCxnSpPr>
        <p:spPr>
          <a:xfrm flipH="1">
            <a:off x="8059918" y="2161093"/>
            <a:ext cx="669303" cy="893191"/>
          </a:xfrm>
          <a:prstGeom prst="line">
            <a:avLst/>
          </a:prstGeom>
        </p:spPr>
        <p:style>
          <a:lnRef idx="1">
            <a:schemeClr val="accent2"/>
          </a:lnRef>
          <a:fillRef idx="0">
            <a:schemeClr val="accent2"/>
          </a:fillRef>
          <a:effectRef idx="0">
            <a:schemeClr val="accent2"/>
          </a:effectRef>
          <a:fontRef idx="minor">
            <a:schemeClr val="tx1"/>
          </a:fontRef>
        </p:style>
      </p:cxnSp>
      <p:cxnSp>
        <p:nvCxnSpPr>
          <p:cNvPr id="76" name="Straight Connector 75">
            <a:extLst>
              <a:ext uri="{FF2B5EF4-FFF2-40B4-BE49-F238E27FC236}">
                <a16:creationId xmlns:a16="http://schemas.microsoft.com/office/drawing/2014/main" id="{E303C285-0962-4BDC-BE00-BAE8881F16D3}"/>
              </a:ext>
            </a:extLst>
          </p:cNvPr>
          <p:cNvCxnSpPr>
            <a:cxnSpLocks/>
          </p:cNvCxnSpPr>
          <p:nvPr/>
        </p:nvCxnSpPr>
        <p:spPr>
          <a:xfrm flipH="1">
            <a:off x="7588577" y="1954375"/>
            <a:ext cx="1140643" cy="1129876"/>
          </a:xfrm>
          <a:prstGeom prst="line">
            <a:avLst/>
          </a:prstGeom>
        </p:spPr>
        <p:style>
          <a:lnRef idx="1">
            <a:schemeClr val="accent4"/>
          </a:lnRef>
          <a:fillRef idx="0">
            <a:schemeClr val="accent4"/>
          </a:fillRef>
          <a:effectRef idx="0">
            <a:schemeClr val="accent4"/>
          </a:effectRef>
          <a:fontRef idx="minor">
            <a:schemeClr val="tx1"/>
          </a:fontRef>
        </p:style>
      </p:cxnSp>
      <p:cxnSp>
        <p:nvCxnSpPr>
          <p:cNvPr id="78" name="Straight Connector 77">
            <a:extLst>
              <a:ext uri="{FF2B5EF4-FFF2-40B4-BE49-F238E27FC236}">
                <a16:creationId xmlns:a16="http://schemas.microsoft.com/office/drawing/2014/main" id="{DF26C1A1-F79A-46FF-9344-9867C3E74C23}"/>
              </a:ext>
            </a:extLst>
          </p:cNvPr>
          <p:cNvCxnSpPr>
            <a:cxnSpLocks/>
          </p:cNvCxnSpPr>
          <p:nvPr/>
        </p:nvCxnSpPr>
        <p:spPr>
          <a:xfrm flipH="1">
            <a:off x="7310943" y="1706252"/>
            <a:ext cx="1437131" cy="1348031"/>
          </a:xfrm>
          <a:prstGeom prst="line">
            <a:avLst/>
          </a:prstGeom>
        </p:spPr>
        <p:style>
          <a:lnRef idx="1">
            <a:schemeClr val="accent2"/>
          </a:lnRef>
          <a:fillRef idx="0">
            <a:schemeClr val="accent2"/>
          </a:fillRef>
          <a:effectRef idx="0">
            <a:schemeClr val="accent2"/>
          </a:effectRef>
          <a:fontRef idx="minor">
            <a:schemeClr val="tx1"/>
          </a:fontRef>
        </p:style>
      </p:cxnSp>
      <p:cxnSp>
        <p:nvCxnSpPr>
          <p:cNvPr id="80" name="Straight Connector 79">
            <a:extLst>
              <a:ext uri="{FF2B5EF4-FFF2-40B4-BE49-F238E27FC236}">
                <a16:creationId xmlns:a16="http://schemas.microsoft.com/office/drawing/2014/main" id="{B6530E73-F749-460B-BABE-2F837280065F}"/>
              </a:ext>
            </a:extLst>
          </p:cNvPr>
          <p:cNvCxnSpPr>
            <a:cxnSpLocks/>
          </p:cNvCxnSpPr>
          <p:nvPr/>
        </p:nvCxnSpPr>
        <p:spPr>
          <a:xfrm flipH="1">
            <a:off x="6949075" y="1555422"/>
            <a:ext cx="1780146" cy="1509135"/>
          </a:xfrm>
          <a:prstGeom prst="line">
            <a:avLst/>
          </a:prstGeom>
        </p:spPr>
        <p:style>
          <a:lnRef idx="1">
            <a:schemeClr val="accent4"/>
          </a:lnRef>
          <a:fillRef idx="0">
            <a:schemeClr val="accent4"/>
          </a:fillRef>
          <a:effectRef idx="0">
            <a:schemeClr val="accent4"/>
          </a:effectRef>
          <a:fontRef idx="minor">
            <a:schemeClr val="tx1"/>
          </a:fontRef>
        </p:style>
      </p:cxnSp>
      <p:cxnSp>
        <p:nvCxnSpPr>
          <p:cNvPr id="84" name="Straight Connector 83">
            <a:extLst>
              <a:ext uri="{FF2B5EF4-FFF2-40B4-BE49-F238E27FC236}">
                <a16:creationId xmlns:a16="http://schemas.microsoft.com/office/drawing/2014/main" id="{B1853DF3-7013-4799-B514-54EF3ED3BFEF}"/>
              </a:ext>
            </a:extLst>
          </p:cNvPr>
          <p:cNvCxnSpPr>
            <a:cxnSpLocks/>
          </p:cNvCxnSpPr>
          <p:nvPr/>
        </p:nvCxnSpPr>
        <p:spPr>
          <a:xfrm>
            <a:off x="3971276" y="2178938"/>
            <a:ext cx="647858" cy="926860"/>
          </a:xfrm>
          <a:prstGeom prst="line">
            <a:avLst/>
          </a:prstGeom>
        </p:spPr>
        <p:style>
          <a:lnRef idx="1">
            <a:schemeClr val="accent4"/>
          </a:lnRef>
          <a:fillRef idx="0">
            <a:schemeClr val="accent4"/>
          </a:fillRef>
          <a:effectRef idx="0">
            <a:schemeClr val="accent4"/>
          </a:effectRef>
          <a:fontRef idx="minor">
            <a:schemeClr val="tx1"/>
          </a:fontRef>
        </p:style>
      </p:cxnSp>
      <p:cxnSp>
        <p:nvCxnSpPr>
          <p:cNvPr id="86" name="Straight Connector 85">
            <a:extLst>
              <a:ext uri="{FF2B5EF4-FFF2-40B4-BE49-F238E27FC236}">
                <a16:creationId xmlns:a16="http://schemas.microsoft.com/office/drawing/2014/main" id="{77462254-383D-4A36-9570-A47109EC14B2}"/>
              </a:ext>
            </a:extLst>
          </p:cNvPr>
          <p:cNvCxnSpPr/>
          <p:nvPr/>
        </p:nvCxnSpPr>
        <p:spPr>
          <a:xfrm>
            <a:off x="3967270" y="1969358"/>
            <a:ext cx="1085497" cy="1136440"/>
          </a:xfrm>
          <a:prstGeom prst="line">
            <a:avLst/>
          </a:prstGeom>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E31A40F4-BA00-464E-B003-7E796D329284}"/>
              </a:ext>
            </a:extLst>
          </p:cNvPr>
          <p:cNvCxnSpPr>
            <a:cxnSpLocks/>
          </p:cNvCxnSpPr>
          <p:nvPr/>
        </p:nvCxnSpPr>
        <p:spPr>
          <a:xfrm>
            <a:off x="3990129" y="1805233"/>
            <a:ext cx="1411178" cy="1249050"/>
          </a:xfrm>
          <a:prstGeom prst="line">
            <a:avLst/>
          </a:prstGeom>
        </p:spPr>
        <p:style>
          <a:lnRef idx="1">
            <a:schemeClr val="accent4"/>
          </a:lnRef>
          <a:fillRef idx="0">
            <a:schemeClr val="accent4"/>
          </a:fillRef>
          <a:effectRef idx="0">
            <a:schemeClr val="accent4"/>
          </a:effectRef>
          <a:fontRef idx="minor">
            <a:schemeClr val="tx1"/>
          </a:fontRef>
        </p:style>
      </p:cxnSp>
      <p:cxnSp>
        <p:nvCxnSpPr>
          <p:cNvPr id="90" name="Straight Connector 89">
            <a:extLst>
              <a:ext uri="{FF2B5EF4-FFF2-40B4-BE49-F238E27FC236}">
                <a16:creationId xmlns:a16="http://schemas.microsoft.com/office/drawing/2014/main" id="{270B8DC7-B2D6-47A1-9910-607D177C5F36}"/>
              </a:ext>
            </a:extLst>
          </p:cNvPr>
          <p:cNvCxnSpPr/>
          <p:nvPr/>
        </p:nvCxnSpPr>
        <p:spPr>
          <a:xfrm>
            <a:off x="3967270" y="1600026"/>
            <a:ext cx="1899294" cy="1484225"/>
          </a:xfrm>
          <a:prstGeom prst="line">
            <a:avLst/>
          </a:prstGeom>
        </p:spPr>
        <p:style>
          <a:lnRef idx="1">
            <a:schemeClr val="accent2"/>
          </a:lnRef>
          <a:fillRef idx="0">
            <a:schemeClr val="accent2"/>
          </a:fillRef>
          <a:effectRef idx="0">
            <a:schemeClr val="accent2"/>
          </a:effectRef>
          <a:fontRef idx="minor">
            <a:schemeClr val="tx1"/>
          </a:fontRef>
        </p:style>
      </p:cxnSp>
      <p:cxnSp>
        <p:nvCxnSpPr>
          <p:cNvPr id="95" name="Straight Connector 94">
            <a:extLst>
              <a:ext uri="{FF2B5EF4-FFF2-40B4-BE49-F238E27FC236}">
                <a16:creationId xmlns:a16="http://schemas.microsoft.com/office/drawing/2014/main" id="{19863436-32C8-4379-85EE-4FDED2E6ECEA}"/>
              </a:ext>
            </a:extLst>
          </p:cNvPr>
          <p:cNvCxnSpPr/>
          <p:nvPr/>
        </p:nvCxnSpPr>
        <p:spPr>
          <a:xfrm flipH="1">
            <a:off x="3346515" y="2161093"/>
            <a:ext cx="575036" cy="893190"/>
          </a:xfrm>
          <a:prstGeom prst="line">
            <a:avLst/>
          </a:prstGeom>
        </p:spPr>
        <p:style>
          <a:lnRef idx="1">
            <a:schemeClr val="accent4"/>
          </a:lnRef>
          <a:fillRef idx="0">
            <a:schemeClr val="accent4"/>
          </a:fillRef>
          <a:effectRef idx="0">
            <a:schemeClr val="accent4"/>
          </a:effectRef>
          <a:fontRef idx="minor">
            <a:schemeClr val="tx1"/>
          </a:fontRef>
        </p:style>
      </p:cxnSp>
      <p:cxnSp>
        <p:nvCxnSpPr>
          <p:cNvPr id="97" name="Straight Connector 96">
            <a:extLst>
              <a:ext uri="{FF2B5EF4-FFF2-40B4-BE49-F238E27FC236}">
                <a16:creationId xmlns:a16="http://schemas.microsoft.com/office/drawing/2014/main" id="{7205BC93-5B20-409A-8854-12FABA2045E0}"/>
              </a:ext>
            </a:extLst>
          </p:cNvPr>
          <p:cNvCxnSpPr>
            <a:cxnSpLocks/>
          </p:cNvCxnSpPr>
          <p:nvPr/>
        </p:nvCxnSpPr>
        <p:spPr>
          <a:xfrm flipH="1">
            <a:off x="2901584" y="1954375"/>
            <a:ext cx="1042827" cy="1096045"/>
          </a:xfrm>
          <a:prstGeom prst="line">
            <a:avLst/>
          </a:prstGeom>
        </p:spPr>
        <p:style>
          <a:lnRef idx="1">
            <a:schemeClr val="accent2"/>
          </a:lnRef>
          <a:fillRef idx="0">
            <a:schemeClr val="accent2"/>
          </a:fillRef>
          <a:effectRef idx="0">
            <a:schemeClr val="accent2"/>
          </a:effectRef>
          <a:fontRef idx="minor">
            <a:schemeClr val="tx1"/>
          </a:fontRef>
        </p:style>
      </p:cxnSp>
      <p:cxnSp>
        <p:nvCxnSpPr>
          <p:cNvPr id="99" name="Straight Connector 98">
            <a:extLst>
              <a:ext uri="{FF2B5EF4-FFF2-40B4-BE49-F238E27FC236}">
                <a16:creationId xmlns:a16="http://schemas.microsoft.com/office/drawing/2014/main" id="{BD97BB41-8B97-446E-B96D-F0B38D84091F}"/>
              </a:ext>
            </a:extLst>
          </p:cNvPr>
          <p:cNvCxnSpPr>
            <a:cxnSpLocks/>
          </p:cNvCxnSpPr>
          <p:nvPr/>
        </p:nvCxnSpPr>
        <p:spPr>
          <a:xfrm flipH="1">
            <a:off x="2537551" y="1805233"/>
            <a:ext cx="1384000" cy="1245187"/>
          </a:xfrm>
          <a:prstGeom prst="line">
            <a:avLst/>
          </a:prstGeom>
        </p:spPr>
        <p:style>
          <a:lnRef idx="1">
            <a:schemeClr val="accent4"/>
          </a:lnRef>
          <a:fillRef idx="0">
            <a:schemeClr val="accent4"/>
          </a:fillRef>
          <a:effectRef idx="0">
            <a:schemeClr val="accent4"/>
          </a:effectRef>
          <a:fontRef idx="minor">
            <a:schemeClr val="tx1"/>
          </a:fontRef>
        </p:style>
      </p:cxnSp>
      <p:cxnSp>
        <p:nvCxnSpPr>
          <p:cNvPr id="101" name="Straight Connector 100">
            <a:extLst>
              <a:ext uri="{FF2B5EF4-FFF2-40B4-BE49-F238E27FC236}">
                <a16:creationId xmlns:a16="http://schemas.microsoft.com/office/drawing/2014/main" id="{3FE16761-1DB7-4993-BA52-557BABBF006B}"/>
              </a:ext>
            </a:extLst>
          </p:cNvPr>
          <p:cNvCxnSpPr/>
          <p:nvPr/>
        </p:nvCxnSpPr>
        <p:spPr>
          <a:xfrm flipH="1">
            <a:off x="2130458" y="1600026"/>
            <a:ext cx="1813952" cy="1484225"/>
          </a:xfrm>
          <a:prstGeom prst="line">
            <a:avLst/>
          </a:prstGeom>
        </p:spPr>
        <p:style>
          <a:lnRef idx="1">
            <a:schemeClr val="accent2"/>
          </a:lnRef>
          <a:fillRef idx="0">
            <a:schemeClr val="accent2"/>
          </a:fillRef>
          <a:effectRef idx="0">
            <a:schemeClr val="accent2"/>
          </a:effectRef>
          <a:fontRef idx="minor">
            <a:schemeClr val="tx1"/>
          </a:fontRef>
        </p:style>
      </p:cxnSp>
      <p:cxnSp>
        <p:nvCxnSpPr>
          <p:cNvPr id="105" name="Straight Arrow Connector 104">
            <a:extLst>
              <a:ext uri="{FF2B5EF4-FFF2-40B4-BE49-F238E27FC236}">
                <a16:creationId xmlns:a16="http://schemas.microsoft.com/office/drawing/2014/main" id="{331939DE-200F-4C40-B8C4-F98AFA331A2B}"/>
              </a:ext>
            </a:extLst>
          </p:cNvPr>
          <p:cNvCxnSpPr>
            <a:cxnSpLocks/>
          </p:cNvCxnSpPr>
          <p:nvPr/>
        </p:nvCxnSpPr>
        <p:spPr>
          <a:xfrm>
            <a:off x="5866564" y="2537578"/>
            <a:ext cx="107468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7EACB6CD-4400-43A8-8A42-615906C14191}"/>
              </a:ext>
            </a:extLst>
          </p:cNvPr>
          <p:cNvCxnSpPr/>
          <p:nvPr/>
        </p:nvCxnSpPr>
        <p:spPr>
          <a:xfrm flipV="1">
            <a:off x="5866564" y="2315123"/>
            <a:ext cx="0" cy="376228"/>
          </a:xfrm>
          <a:prstGeom prst="line">
            <a:avLst/>
          </a:prstGeom>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EE35034-E29D-4CC6-814F-BE5763EE8469}"/>
              </a:ext>
            </a:extLst>
          </p:cNvPr>
          <p:cNvCxnSpPr/>
          <p:nvPr/>
        </p:nvCxnSpPr>
        <p:spPr>
          <a:xfrm flipV="1">
            <a:off x="6949075" y="2419065"/>
            <a:ext cx="0" cy="298036"/>
          </a:xfrm>
          <a:prstGeom prst="line">
            <a:avLst/>
          </a:prstGeom>
        </p:spPr>
        <p:style>
          <a:lnRef idx="1">
            <a:schemeClr val="dk1"/>
          </a:lnRef>
          <a:fillRef idx="0">
            <a:schemeClr val="dk1"/>
          </a:fillRef>
          <a:effectRef idx="0">
            <a:schemeClr val="dk1"/>
          </a:effectRef>
          <a:fontRef idx="minor">
            <a:schemeClr val="tx1"/>
          </a:fontRef>
        </p:style>
      </p:cxnSp>
      <p:sp>
        <p:nvSpPr>
          <p:cNvPr id="110" name="TextBox 109">
            <a:extLst>
              <a:ext uri="{FF2B5EF4-FFF2-40B4-BE49-F238E27FC236}">
                <a16:creationId xmlns:a16="http://schemas.microsoft.com/office/drawing/2014/main" id="{1E5A1C33-D601-454B-8F38-64FEEEC72306}"/>
              </a:ext>
            </a:extLst>
          </p:cNvPr>
          <p:cNvSpPr txBox="1"/>
          <p:nvPr/>
        </p:nvSpPr>
        <p:spPr>
          <a:xfrm>
            <a:off x="6299397" y="2217481"/>
            <a:ext cx="418704" cy="369332"/>
          </a:xfrm>
          <a:prstGeom prst="rect">
            <a:avLst/>
          </a:prstGeom>
          <a:noFill/>
        </p:spPr>
        <p:txBody>
          <a:bodyPr wrap="none" rtlCol="0">
            <a:spAutoFit/>
          </a:bodyPr>
          <a:lstStyle/>
          <a:p>
            <a:r>
              <a:rPr lang="en-IN" dirty="0"/>
              <a:t>14</a:t>
            </a:r>
          </a:p>
        </p:txBody>
      </p:sp>
      <p:cxnSp>
        <p:nvCxnSpPr>
          <p:cNvPr id="112" name="Straight Connector 111">
            <a:extLst>
              <a:ext uri="{FF2B5EF4-FFF2-40B4-BE49-F238E27FC236}">
                <a16:creationId xmlns:a16="http://schemas.microsoft.com/office/drawing/2014/main" id="{6B776A25-53C0-4659-8C2B-4D518B87ACF4}"/>
              </a:ext>
            </a:extLst>
          </p:cNvPr>
          <p:cNvCxnSpPr/>
          <p:nvPr/>
        </p:nvCxnSpPr>
        <p:spPr>
          <a:xfrm>
            <a:off x="3619865" y="3197199"/>
            <a:ext cx="0" cy="404683"/>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F1B8E427-F94F-46FE-B071-4C5AE2910480}"/>
              </a:ext>
            </a:extLst>
          </p:cNvPr>
          <p:cNvCxnSpPr/>
          <p:nvPr/>
        </p:nvCxnSpPr>
        <p:spPr>
          <a:xfrm>
            <a:off x="4345757" y="3208983"/>
            <a:ext cx="0" cy="516288"/>
          </a:xfrm>
          <a:prstGeom prst="line">
            <a:avLst/>
          </a:prstGeom>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84D128B9-0957-4F19-9D2D-E16910A8CDA8}"/>
              </a:ext>
            </a:extLst>
          </p:cNvPr>
          <p:cNvCxnSpPr/>
          <p:nvPr/>
        </p:nvCxnSpPr>
        <p:spPr>
          <a:xfrm>
            <a:off x="9146003" y="3208983"/>
            <a:ext cx="0" cy="516288"/>
          </a:xfrm>
          <a:prstGeom prst="line">
            <a:avLst/>
          </a:prstGeom>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E1BE2FEE-8E2E-41FE-8FC1-02DB1D2C42A5}"/>
              </a:ext>
            </a:extLst>
          </p:cNvPr>
          <p:cNvCxnSpPr/>
          <p:nvPr/>
        </p:nvCxnSpPr>
        <p:spPr>
          <a:xfrm>
            <a:off x="8470143" y="3220332"/>
            <a:ext cx="0" cy="516288"/>
          </a:xfrm>
          <a:prstGeom prst="line">
            <a:avLst/>
          </a:prstGeom>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952F7F2C-185E-44D6-B0FF-0FAD8A5BA733}"/>
              </a:ext>
            </a:extLst>
          </p:cNvPr>
          <p:cNvCxnSpPr/>
          <p:nvPr/>
        </p:nvCxnSpPr>
        <p:spPr>
          <a:xfrm flipV="1">
            <a:off x="1242868" y="2401304"/>
            <a:ext cx="0" cy="631595"/>
          </a:xfrm>
          <a:prstGeom prst="line">
            <a:avLst/>
          </a:prstGeom>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18E1AD61-D93C-46E4-AEDF-54CD09632211}"/>
              </a:ext>
            </a:extLst>
          </p:cNvPr>
          <p:cNvCxnSpPr/>
          <p:nvPr/>
        </p:nvCxnSpPr>
        <p:spPr>
          <a:xfrm flipV="1">
            <a:off x="2064470" y="2418825"/>
            <a:ext cx="0" cy="631595"/>
          </a:xfrm>
          <a:prstGeom prst="line">
            <a:avLst/>
          </a:prstGeom>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0F515EA6-91F3-4365-845E-5BE69A0CC74F}"/>
              </a:ext>
            </a:extLst>
          </p:cNvPr>
          <p:cNvCxnSpPr/>
          <p:nvPr/>
        </p:nvCxnSpPr>
        <p:spPr>
          <a:xfrm flipV="1">
            <a:off x="-8297058" y="2502306"/>
            <a:ext cx="0" cy="631595"/>
          </a:xfrm>
          <a:prstGeom prst="line">
            <a:avLst/>
          </a:prstGeom>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8F0B14F4-C8DE-4AE8-A328-6DF572F02809}"/>
              </a:ext>
            </a:extLst>
          </p:cNvPr>
          <p:cNvCxnSpPr/>
          <p:nvPr/>
        </p:nvCxnSpPr>
        <p:spPr>
          <a:xfrm>
            <a:off x="1242868" y="2658359"/>
            <a:ext cx="82160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25" name="TextBox 124">
            <a:extLst>
              <a:ext uri="{FF2B5EF4-FFF2-40B4-BE49-F238E27FC236}">
                <a16:creationId xmlns:a16="http://schemas.microsoft.com/office/drawing/2014/main" id="{97C9D3B3-5704-4845-9BE1-C719728A6E13}"/>
              </a:ext>
            </a:extLst>
          </p:cNvPr>
          <p:cNvSpPr txBox="1"/>
          <p:nvPr/>
        </p:nvSpPr>
        <p:spPr>
          <a:xfrm>
            <a:off x="1470915" y="2336839"/>
            <a:ext cx="418704" cy="369332"/>
          </a:xfrm>
          <a:prstGeom prst="rect">
            <a:avLst/>
          </a:prstGeom>
          <a:noFill/>
        </p:spPr>
        <p:txBody>
          <a:bodyPr wrap="none" rtlCol="0">
            <a:spAutoFit/>
          </a:bodyPr>
          <a:lstStyle/>
          <a:p>
            <a:r>
              <a:rPr lang="en-IN" dirty="0"/>
              <a:t>14</a:t>
            </a:r>
          </a:p>
        </p:txBody>
      </p:sp>
      <p:cxnSp>
        <p:nvCxnSpPr>
          <p:cNvPr id="127" name="Straight Arrow Connector 126">
            <a:extLst>
              <a:ext uri="{FF2B5EF4-FFF2-40B4-BE49-F238E27FC236}">
                <a16:creationId xmlns:a16="http://schemas.microsoft.com/office/drawing/2014/main" id="{FC395394-4D2B-4A50-AA81-8D7B0779C252}"/>
              </a:ext>
            </a:extLst>
          </p:cNvPr>
          <p:cNvCxnSpPr>
            <a:cxnSpLocks/>
          </p:cNvCxnSpPr>
          <p:nvPr/>
        </p:nvCxnSpPr>
        <p:spPr>
          <a:xfrm>
            <a:off x="4619134" y="3188362"/>
            <a:ext cx="5725" cy="41352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650E1981-6749-4A5F-A639-B78F0BA7F1D0}"/>
              </a:ext>
            </a:extLst>
          </p:cNvPr>
          <p:cNvCxnSpPr>
            <a:cxnSpLocks/>
          </p:cNvCxnSpPr>
          <p:nvPr/>
        </p:nvCxnSpPr>
        <p:spPr>
          <a:xfrm>
            <a:off x="4452608" y="3622503"/>
            <a:ext cx="464309" cy="0"/>
          </a:xfrm>
          <a:prstGeom prst="line">
            <a:avLst/>
          </a:prstGeom>
        </p:spPr>
        <p:style>
          <a:lnRef idx="1">
            <a:schemeClr val="dk1"/>
          </a:lnRef>
          <a:fillRef idx="0">
            <a:schemeClr val="dk1"/>
          </a:fillRef>
          <a:effectRef idx="0">
            <a:schemeClr val="dk1"/>
          </a:effectRef>
          <a:fontRef idx="minor">
            <a:schemeClr val="tx1"/>
          </a:fontRef>
        </p:style>
      </p:cxnSp>
      <p:sp>
        <p:nvSpPr>
          <p:cNvPr id="132" name="TextBox 131">
            <a:extLst>
              <a:ext uri="{FF2B5EF4-FFF2-40B4-BE49-F238E27FC236}">
                <a16:creationId xmlns:a16="http://schemas.microsoft.com/office/drawing/2014/main" id="{4421579B-E82C-4602-A487-9D4AA70372CE}"/>
              </a:ext>
            </a:extLst>
          </p:cNvPr>
          <p:cNvSpPr txBox="1"/>
          <p:nvPr/>
        </p:nvSpPr>
        <p:spPr>
          <a:xfrm>
            <a:off x="4609813" y="3186971"/>
            <a:ext cx="418704" cy="369332"/>
          </a:xfrm>
          <a:prstGeom prst="rect">
            <a:avLst/>
          </a:prstGeom>
          <a:noFill/>
        </p:spPr>
        <p:txBody>
          <a:bodyPr wrap="none" rtlCol="0">
            <a:spAutoFit/>
          </a:bodyPr>
          <a:lstStyle/>
          <a:p>
            <a:r>
              <a:rPr lang="en-IN" dirty="0"/>
              <a:t>10</a:t>
            </a:r>
          </a:p>
        </p:txBody>
      </p:sp>
      <p:cxnSp>
        <p:nvCxnSpPr>
          <p:cNvPr id="134" name="Straight Arrow Connector 133">
            <a:extLst>
              <a:ext uri="{FF2B5EF4-FFF2-40B4-BE49-F238E27FC236}">
                <a16:creationId xmlns:a16="http://schemas.microsoft.com/office/drawing/2014/main" id="{BD231957-466D-43E5-BAA6-8534858757D0}"/>
              </a:ext>
            </a:extLst>
          </p:cNvPr>
          <p:cNvCxnSpPr/>
          <p:nvPr/>
        </p:nvCxnSpPr>
        <p:spPr>
          <a:xfrm>
            <a:off x="4619134" y="3622503"/>
            <a:ext cx="0" cy="23693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90A79BB1-3A85-42EE-BA40-BC452BD21B76}"/>
              </a:ext>
            </a:extLst>
          </p:cNvPr>
          <p:cNvCxnSpPr/>
          <p:nvPr/>
        </p:nvCxnSpPr>
        <p:spPr>
          <a:xfrm>
            <a:off x="4510018" y="3859433"/>
            <a:ext cx="324193" cy="0"/>
          </a:xfrm>
          <a:prstGeom prst="line">
            <a:avLst/>
          </a:prstGeom>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E65F6731-59BE-4FC7-98D8-FB8B9D776BB6}"/>
              </a:ext>
            </a:extLst>
          </p:cNvPr>
          <p:cNvCxnSpPr/>
          <p:nvPr/>
        </p:nvCxnSpPr>
        <p:spPr>
          <a:xfrm>
            <a:off x="4619134" y="3859433"/>
            <a:ext cx="0" cy="18466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C3E8D1F2-2638-4077-B767-86E313BAC4C8}"/>
              </a:ext>
            </a:extLst>
          </p:cNvPr>
          <p:cNvCxnSpPr/>
          <p:nvPr/>
        </p:nvCxnSpPr>
        <p:spPr>
          <a:xfrm>
            <a:off x="4510018" y="4044099"/>
            <a:ext cx="406899" cy="0"/>
          </a:xfrm>
          <a:prstGeom prst="line">
            <a:avLst/>
          </a:prstGeom>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3B412D96-D3FE-4968-9517-54F929657489}"/>
              </a:ext>
            </a:extLst>
          </p:cNvPr>
          <p:cNvCxnSpPr/>
          <p:nvPr/>
        </p:nvCxnSpPr>
        <p:spPr>
          <a:xfrm>
            <a:off x="4452608" y="4792685"/>
            <a:ext cx="705796" cy="0"/>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3F8AF05-F6DE-4F95-9FB8-97C5C72FBE1C}"/>
              </a:ext>
            </a:extLst>
          </p:cNvPr>
          <p:cNvCxnSpPr/>
          <p:nvPr/>
        </p:nvCxnSpPr>
        <p:spPr>
          <a:xfrm>
            <a:off x="4619134" y="4044099"/>
            <a:ext cx="0" cy="74858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46" name="TextBox 145">
            <a:extLst>
              <a:ext uri="{FF2B5EF4-FFF2-40B4-BE49-F238E27FC236}">
                <a16:creationId xmlns:a16="http://schemas.microsoft.com/office/drawing/2014/main" id="{CD91A683-6F46-4B4E-9D88-5F1F0BBA75C2}"/>
              </a:ext>
            </a:extLst>
          </p:cNvPr>
          <p:cNvSpPr txBox="1"/>
          <p:nvPr/>
        </p:nvSpPr>
        <p:spPr>
          <a:xfrm>
            <a:off x="339436" y="215154"/>
            <a:ext cx="7557325"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6.3 PRELIMINARY DIMENSIONS OF CABLE BRIDGE.</a:t>
            </a:r>
          </a:p>
        </p:txBody>
      </p:sp>
      <p:sp>
        <p:nvSpPr>
          <p:cNvPr id="147" name="TextBox 146">
            <a:extLst>
              <a:ext uri="{FF2B5EF4-FFF2-40B4-BE49-F238E27FC236}">
                <a16:creationId xmlns:a16="http://schemas.microsoft.com/office/drawing/2014/main" id="{782CF4F0-2656-4236-A413-3E5361FF2A83}"/>
              </a:ext>
            </a:extLst>
          </p:cNvPr>
          <p:cNvSpPr txBox="1"/>
          <p:nvPr/>
        </p:nvSpPr>
        <p:spPr>
          <a:xfrm>
            <a:off x="4661504" y="3567343"/>
            <a:ext cx="548548" cy="338554"/>
          </a:xfrm>
          <a:prstGeom prst="rect">
            <a:avLst/>
          </a:prstGeom>
          <a:noFill/>
        </p:spPr>
        <p:txBody>
          <a:bodyPr wrap="none" rtlCol="0">
            <a:spAutoFit/>
          </a:bodyPr>
          <a:lstStyle/>
          <a:p>
            <a:r>
              <a:rPr lang="en-IN" sz="1600" dirty="0"/>
              <a:t>12.5</a:t>
            </a:r>
          </a:p>
        </p:txBody>
      </p:sp>
      <p:sp>
        <p:nvSpPr>
          <p:cNvPr id="148" name="TextBox 147">
            <a:extLst>
              <a:ext uri="{FF2B5EF4-FFF2-40B4-BE49-F238E27FC236}">
                <a16:creationId xmlns:a16="http://schemas.microsoft.com/office/drawing/2014/main" id="{ECB7FCC8-B680-4629-9B1A-CDC830EFA148}"/>
              </a:ext>
            </a:extLst>
          </p:cNvPr>
          <p:cNvSpPr txBox="1"/>
          <p:nvPr/>
        </p:nvSpPr>
        <p:spPr>
          <a:xfrm>
            <a:off x="4775678" y="3773119"/>
            <a:ext cx="288862" cy="338554"/>
          </a:xfrm>
          <a:prstGeom prst="rect">
            <a:avLst/>
          </a:prstGeom>
          <a:noFill/>
        </p:spPr>
        <p:txBody>
          <a:bodyPr wrap="none" rtlCol="0">
            <a:spAutoFit/>
          </a:bodyPr>
          <a:lstStyle/>
          <a:p>
            <a:r>
              <a:rPr lang="en-IN" sz="1600" dirty="0"/>
              <a:t>3</a:t>
            </a:r>
          </a:p>
        </p:txBody>
      </p:sp>
      <p:sp>
        <p:nvSpPr>
          <p:cNvPr id="149" name="TextBox 148">
            <a:extLst>
              <a:ext uri="{FF2B5EF4-FFF2-40B4-BE49-F238E27FC236}">
                <a16:creationId xmlns:a16="http://schemas.microsoft.com/office/drawing/2014/main" id="{25DF96A5-23CD-4B4A-8082-B83BB4AF35F2}"/>
              </a:ext>
            </a:extLst>
          </p:cNvPr>
          <p:cNvSpPr txBox="1"/>
          <p:nvPr/>
        </p:nvSpPr>
        <p:spPr>
          <a:xfrm>
            <a:off x="4612051" y="4155706"/>
            <a:ext cx="418704" cy="369332"/>
          </a:xfrm>
          <a:prstGeom prst="rect">
            <a:avLst/>
          </a:prstGeom>
          <a:noFill/>
        </p:spPr>
        <p:txBody>
          <a:bodyPr wrap="none" rtlCol="0">
            <a:spAutoFit/>
          </a:bodyPr>
          <a:lstStyle/>
          <a:p>
            <a:r>
              <a:rPr lang="en-IN" dirty="0"/>
              <a:t>22</a:t>
            </a:r>
          </a:p>
        </p:txBody>
      </p:sp>
      <p:sp>
        <p:nvSpPr>
          <p:cNvPr id="150" name="TextBox 149">
            <a:extLst>
              <a:ext uri="{FF2B5EF4-FFF2-40B4-BE49-F238E27FC236}">
                <a16:creationId xmlns:a16="http://schemas.microsoft.com/office/drawing/2014/main" id="{6011F457-F43B-4EFF-A48A-EBB73A0F32C7}"/>
              </a:ext>
            </a:extLst>
          </p:cNvPr>
          <p:cNvSpPr txBox="1"/>
          <p:nvPr/>
        </p:nvSpPr>
        <p:spPr>
          <a:xfrm>
            <a:off x="8967975" y="5801055"/>
            <a:ext cx="2728632" cy="646331"/>
          </a:xfrm>
          <a:prstGeom prst="rect">
            <a:avLst/>
          </a:prstGeom>
          <a:noFill/>
        </p:spPr>
        <p:txBody>
          <a:bodyPr wrap="none" rtlCol="0">
            <a:spAutoFit/>
          </a:bodyPr>
          <a:lstStyle/>
          <a:p>
            <a:r>
              <a:rPr lang="en-IN" dirty="0"/>
              <a:t>ALL DIMENSIONS ARE IN M</a:t>
            </a:r>
          </a:p>
          <a:p>
            <a:r>
              <a:rPr lang="en-IN" dirty="0"/>
              <a:t>DIAGRAM IS NOT TO SCALE</a:t>
            </a:r>
          </a:p>
        </p:txBody>
      </p:sp>
      <p:cxnSp>
        <p:nvCxnSpPr>
          <p:cNvPr id="152" name="Straight Connector 151">
            <a:extLst>
              <a:ext uri="{FF2B5EF4-FFF2-40B4-BE49-F238E27FC236}">
                <a16:creationId xmlns:a16="http://schemas.microsoft.com/office/drawing/2014/main" id="{F7E54A74-B66D-41C5-90A3-3E18C06D14AB}"/>
              </a:ext>
            </a:extLst>
          </p:cNvPr>
          <p:cNvCxnSpPr/>
          <p:nvPr/>
        </p:nvCxnSpPr>
        <p:spPr>
          <a:xfrm>
            <a:off x="1242868" y="1250627"/>
            <a:ext cx="437399" cy="0"/>
          </a:xfrm>
          <a:prstGeom prst="line">
            <a:avLst/>
          </a:prstGeom>
        </p:spPr>
        <p:style>
          <a:lnRef idx="1">
            <a:schemeClr val="dk1"/>
          </a:lnRef>
          <a:fillRef idx="0">
            <a:schemeClr val="dk1"/>
          </a:fillRef>
          <a:effectRef idx="0">
            <a:schemeClr val="dk1"/>
          </a:effectRef>
          <a:fontRef idx="minor">
            <a:schemeClr val="tx1"/>
          </a:fontRef>
        </p:style>
      </p:cxnSp>
      <p:cxnSp>
        <p:nvCxnSpPr>
          <p:cNvPr id="154" name="Straight Connector 153">
            <a:extLst>
              <a:ext uri="{FF2B5EF4-FFF2-40B4-BE49-F238E27FC236}">
                <a16:creationId xmlns:a16="http://schemas.microsoft.com/office/drawing/2014/main" id="{7E304504-B109-4B69-9367-1B8C54BB5462}"/>
              </a:ext>
            </a:extLst>
          </p:cNvPr>
          <p:cNvCxnSpPr/>
          <p:nvPr/>
        </p:nvCxnSpPr>
        <p:spPr>
          <a:xfrm>
            <a:off x="1216270" y="4827944"/>
            <a:ext cx="437399" cy="0"/>
          </a:xfrm>
          <a:prstGeom prst="line">
            <a:avLst/>
          </a:prstGeom>
        </p:spPr>
        <p:style>
          <a:lnRef idx="1">
            <a:schemeClr val="dk1"/>
          </a:lnRef>
          <a:fillRef idx="0">
            <a:schemeClr val="dk1"/>
          </a:fillRef>
          <a:effectRef idx="0">
            <a:schemeClr val="dk1"/>
          </a:effectRef>
          <a:fontRef idx="minor">
            <a:schemeClr val="tx1"/>
          </a:fontRef>
        </p:style>
      </p:cxnSp>
      <p:cxnSp>
        <p:nvCxnSpPr>
          <p:cNvPr id="156" name="Straight Connector 155">
            <a:extLst>
              <a:ext uri="{FF2B5EF4-FFF2-40B4-BE49-F238E27FC236}">
                <a16:creationId xmlns:a16="http://schemas.microsoft.com/office/drawing/2014/main" id="{753C5142-112E-4051-9524-F6823ACFA73B}"/>
              </a:ext>
            </a:extLst>
          </p:cNvPr>
          <p:cNvCxnSpPr/>
          <p:nvPr/>
        </p:nvCxnSpPr>
        <p:spPr>
          <a:xfrm>
            <a:off x="1257195" y="4854804"/>
            <a:ext cx="0" cy="363775"/>
          </a:xfrm>
          <a:prstGeom prst="line">
            <a:avLst/>
          </a:prstGeom>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83985AA4-D39B-4AE1-8AE4-FA68752E3BDB}"/>
              </a:ext>
            </a:extLst>
          </p:cNvPr>
          <p:cNvCxnSpPr/>
          <p:nvPr/>
        </p:nvCxnSpPr>
        <p:spPr>
          <a:xfrm>
            <a:off x="11604396" y="4760535"/>
            <a:ext cx="0" cy="414780"/>
          </a:xfrm>
          <a:prstGeom prst="line">
            <a:avLst/>
          </a:prstGeom>
        </p:spPr>
        <p:style>
          <a:lnRef idx="1">
            <a:schemeClr val="dk1"/>
          </a:lnRef>
          <a:fillRef idx="0">
            <a:schemeClr val="dk1"/>
          </a:fillRef>
          <a:effectRef idx="0">
            <a:schemeClr val="dk1"/>
          </a:effectRef>
          <a:fontRef idx="minor">
            <a:schemeClr val="tx1"/>
          </a:fontRef>
        </p:style>
      </p:cxnSp>
      <p:sp>
        <p:nvSpPr>
          <p:cNvPr id="160" name="TextBox 159">
            <a:extLst>
              <a:ext uri="{FF2B5EF4-FFF2-40B4-BE49-F238E27FC236}">
                <a16:creationId xmlns:a16="http://schemas.microsoft.com/office/drawing/2014/main" id="{AFB90618-D13F-422E-AD4D-93BAE3DBAC61}"/>
              </a:ext>
            </a:extLst>
          </p:cNvPr>
          <p:cNvSpPr txBox="1"/>
          <p:nvPr/>
        </p:nvSpPr>
        <p:spPr>
          <a:xfrm>
            <a:off x="1292659" y="5428521"/>
            <a:ext cx="2489784" cy="923330"/>
          </a:xfrm>
          <a:prstGeom prst="rect">
            <a:avLst/>
          </a:prstGeom>
          <a:noFill/>
        </p:spPr>
        <p:txBody>
          <a:bodyPr wrap="none" rtlCol="0">
            <a:spAutoFit/>
          </a:bodyPr>
          <a:lstStyle/>
          <a:p>
            <a:r>
              <a:rPr lang="en-IN" dirty="0"/>
              <a:t>7 CABLES ON EACH SIDE </a:t>
            </a:r>
          </a:p>
          <a:p>
            <a:r>
              <a:rPr lang="en-IN" dirty="0"/>
              <a:t>14 PER PYLON</a:t>
            </a:r>
          </a:p>
          <a:p>
            <a:r>
              <a:rPr lang="en-IN" dirty="0"/>
              <a:t>28 TOTAL CABLES</a:t>
            </a:r>
          </a:p>
        </p:txBody>
      </p:sp>
      <p:cxnSp>
        <p:nvCxnSpPr>
          <p:cNvPr id="165" name="Straight Arrow Connector 164">
            <a:extLst>
              <a:ext uri="{FF2B5EF4-FFF2-40B4-BE49-F238E27FC236}">
                <a16:creationId xmlns:a16="http://schemas.microsoft.com/office/drawing/2014/main" id="{61683CE5-E4C4-4B97-8D1E-79B8F2B9E0FA}"/>
              </a:ext>
            </a:extLst>
          </p:cNvPr>
          <p:cNvCxnSpPr>
            <a:cxnSpLocks/>
          </p:cNvCxnSpPr>
          <p:nvPr/>
        </p:nvCxnSpPr>
        <p:spPr>
          <a:xfrm>
            <a:off x="8059918" y="3429000"/>
            <a:ext cx="41006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B863261F-E3AB-4766-90AB-47EB689928D6}"/>
              </a:ext>
            </a:extLst>
          </p:cNvPr>
          <p:cNvCxnSpPr/>
          <p:nvPr/>
        </p:nvCxnSpPr>
        <p:spPr>
          <a:xfrm>
            <a:off x="8059918" y="3355939"/>
            <a:ext cx="0" cy="222376"/>
          </a:xfrm>
          <a:prstGeom prst="line">
            <a:avLst/>
          </a:prstGeom>
        </p:spPr>
        <p:style>
          <a:lnRef idx="1">
            <a:schemeClr val="dk1"/>
          </a:lnRef>
          <a:fillRef idx="0">
            <a:schemeClr val="dk1"/>
          </a:fillRef>
          <a:effectRef idx="0">
            <a:schemeClr val="dk1"/>
          </a:effectRef>
          <a:fontRef idx="minor">
            <a:schemeClr val="tx1"/>
          </a:fontRef>
        </p:style>
      </p:cxnSp>
      <p:sp>
        <p:nvSpPr>
          <p:cNvPr id="170" name="TextBox 169">
            <a:extLst>
              <a:ext uri="{FF2B5EF4-FFF2-40B4-BE49-F238E27FC236}">
                <a16:creationId xmlns:a16="http://schemas.microsoft.com/office/drawing/2014/main" id="{B19CD3C6-A0D7-4BDF-B7CA-B840A1C25626}"/>
              </a:ext>
            </a:extLst>
          </p:cNvPr>
          <p:cNvSpPr txBox="1"/>
          <p:nvPr/>
        </p:nvSpPr>
        <p:spPr>
          <a:xfrm>
            <a:off x="8138985" y="3409142"/>
            <a:ext cx="301686" cy="369332"/>
          </a:xfrm>
          <a:prstGeom prst="rect">
            <a:avLst/>
          </a:prstGeom>
          <a:noFill/>
        </p:spPr>
        <p:txBody>
          <a:bodyPr wrap="none" rtlCol="0">
            <a:spAutoFit/>
          </a:bodyPr>
          <a:lstStyle/>
          <a:p>
            <a:r>
              <a:rPr lang="en-IN" dirty="0"/>
              <a:t>9</a:t>
            </a:r>
          </a:p>
        </p:txBody>
      </p:sp>
      <p:cxnSp>
        <p:nvCxnSpPr>
          <p:cNvPr id="175" name="Straight Arrow Connector 174">
            <a:extLst>
              <a:ext uri="{FF2B5EF4-FFF2-40B4-BE49-F238E27FC236}">
                <a16:creationId xmlns:a16="http://schemas.microsoft.com/office/drawing/2014/main" id="{0B2420DA-F5C5-483D-B8D9-9C04233F35AE}"/>
              </a:ext>
            </a:extLst>
          </p:cNvPr>
          <p:cNvCxnSpPr/>
          <p:nvPr/>
        </p:nvCxnSpPr>
        <p:spPr>
          <a:xfrm flipH="1">
            <a:off x="3990129" y="992221"/>
            <a:ext cx="671375" cy="258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8B18DEC8-31F9-4B09-A98F-41E0985062DD}"/>
              </a:ext>
            </a:extLst>
          </p:cNvPr>
          <p:cNvSpPr txBox="1"/>
          <p:nvPr/>
        </p:nvSpPr>
        <p:spPr>
          <a:xfrm>
            <a:off x="4834211" y="865762"/>
            <a:ext cx="1553630" cy="338554"/>
          </a:xfrm>
          <a:prstGeom prst="rect">
            <a:avLst/>
          </a:prstGeom>
          <a:noFill/>
        </p:spPr>
        <p:txBody>
          <a:bodyPr wrap="none" rtlCol="0">
            <a:spAutoFit/>
          </a:bodyPr>
          <a:lstStyle/>
          <a:p>
            <a:r>
              <a:rPr lang="en-IN" sz="1600" dirty="0">
                <a:latin typeface="Times New Roman" panose="02020603050405020304" pitchFamily="18" charset="0"/>
                <a:cs typeface="Times New Roman" panose="02020603050405020304" pitchFamily="18" charset="0"/>
              </a:rPr>
              <a:t>UPPER PYLON</a:t>
            </a:r>
          </a:p>
        </p:txBody>
      </p:sp>
      <p:cxnSp>
        <p:nvCxnSpPr>
          <p:cNvPr id="178" name="Straight Arrow Connector 177">
            <a:extLst>
              <a:ext uri="{FF2B5EF4-FFF2-40B4-BE49-F238E27FC236}">
                <a16:creationId xmlns:a16="http://schemas.microsoft.com/office/drawing/2014/main" id="{F1DEB7E5-6EB2-4810-804A-CC0AB9319977}"/>
              </a:ext>
            </a:extLst>
          </p:cNvPr>
          <p:cNvCxnSpPr/>
          <p:nvPr/>
        </p:nvCxnSpPr>
        <p:spPr>
          <a:xfrm flipH="1" flipV="1">
            <a:off x="3990129" y="4626874"/>
            <a:ext cx="1074411" cy="733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0BC22124-8EA1-4544-82DB-59F3D53061C4}"/>
              </a:ext>
            </a:extLst>
          </p:cNvPr>
          <p:cNvSpPr txBox="1"/>
          <p:nvPr/>
        </p:nvSpPr>
        <p:spPr>
          <a:xfrm>
            <a:off x="5053979" y="5175315"/>
            <a:ext cx="1827744" cy="338554"/>
          </a:xfrm>
          <a:prstGeom prst="rect">
            <a:avLst/>
          </a:prstGeom>
          <a:noFill/>
        </p:spPr>
        <p:txBody>
          <a:bodyPr wrap="none" rtlCol="0">
            <a:spAutoFit/>
          </a:bodyPr>
          <a:lstStyle/>
          <a:p>
            <a:r>
              <a:rPr lang="en-IN" sz="1600" dirty="0"/>
              <a:t>WELL FOUNDATION</a:t>
            </a:r>
          </a:p>
        </p:txBody>
      </p:sp>
      <p:sp>
        <p:nvSpPr>
          <p:cNvPr id="180" name="TextBox 179">
            <a:extLst>
              <a:ext uri="{FF2B5EF4-FFF2-40B4-BE49-F238E27FC236}">
                <a16:creationId xmlns:a16="http://schemas.microsoft.com/office/drawing/2014/main" id="{D152EAB4-3473-4E39-9AAC-BC1BF267AB0C}"/>
              </a:ext>
            </a:extLst>
          </p:cNvPr>
          <p:cNvSpPr txBox="1"/>
          <p:nvPr/>
        </p:nvSpPr>
        <p:spPr>
          <a:xfrm>
            <a:off x="2015202" y="1696140"/>
            <a:ext cx="680507" cy="369332"/>
          </a:xfrm>
          <a:prstGeom prst="rect">
            <a:avLst/>
          </a:prstGeom>
          <a:noFill/>
        </p:spPr>
        <p:txBody>
          <a:bodyPr wrap="none" rtlCol="0">
            <a:spAutoFit/>
          </a:bodyPr>
          <a:lstStyle/>
          <a:p>
            <a:r>
              <a:rPr lang="en-IN" dirty="0"/>
              <a:t>DECK</a:t>
            </a:r>
          </a:p>
        </p:txBody>
      </p:sp>
      <p:cxnSp>
        <p:nvCxnSpPr>
          <p:cNvPr id="182" name="Straight Arrow Connector 181">
            <a:extLst>
              <a:ext uri="{FF2B5EF4-FFF2-40B4-BE49-F238E27FC236}">
                <a16:creationId xmlns:a16="http://schemas.microsoft.com/office/drawing/2014/main" id="{3774021B-99B9-4FE2-A61C-89BC4FBFEB30}"/>
              </a:ext>
            </a:extLst>
          </p:cNvPr>
          <p:cNvCxnSpPr>
            <a:cxnSpLocks/>
          </p:cNvCxnSpPr>
          <p:nvPr/>
        </p:nvCxnSpPr>
        <p:spPr>
          <a:xfrm>
            <a:off x="2130458" y="2031972"/>
            <a:ext cx="145814" cy="103258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85" name="Straight Arrow Connector 184">
            <a:extLst>
              <a:ext uri="{FF2B5EF4-FFF2-40B4-BE49-F238E27FC236}">
                <a16:creationId xmlns:a16="http://schemas.microsoft.com/office/drawing/2014/main" id="{2EC3470C-8743-4288-96CA-DBE213C94674}"/>
              </a:ext>
            </a:extLst>
          </p:cNvPr>
          <p:cNvCxnSpPr>
            <a:cxnSpLocks/>
          </p:cNvCxnSpPr>
          <p:nvPr/>
        </p:nvCxnSpPr>
        <p:spPr>
          <a:xfrm>
            <a:off x="7710647" y="1471370"/>
            <a:ext cx="318861" cy="560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21F1BC31-9898-42C4-BA2E-1B70E4606CDD}"/>
              </a:ext>
            </a:extLst>
          </p:cNvPr>
          <p:cNvSpPr txBox="1"/>
          <p:nvPr/>
        </p:nvSpPr>
        <p:spPr>
          <a:xfrm>
            <a:off x="6941253" y="1247860"/>
            <a:ext cx="776175" cy="369332"/>
          </a:xfrm>
          <a:prstGeom prst="rect">
            <a:avLst/>
          </a:prstGeom>
          <a:noFill/>
        </p:spPr>
        <p:txBody>
          <a:bodyPr wrap="none" rtlCol="0">
            <a:spAutoFit/>
          </a:bodyPr>
          <a:lstStyle/>
          <a:p>
            <a:r>
              <a:rPr lang="en-IN" dirty="0"/>
              <a:t>CABLE</a:t>
            </a:r>
          </a:p>
        </p:txBody>
      </p:sp>
      <p:cxnSp>
        <p:nvCxnSpPr>
          <p:cNvPr id="189" name="Straight Arrow Connector 188">
            <a:extLst>
              <a:ext uri="{FF2B5EF4-FFF2-40B4-BE49-F238E27FC236}">
                <a16:creationId xmlns:a16="http://schemas.microsoft.com/office/drawing/2014/main" id="{57B8D84F-D503-4771-80BB-028AC6677A4D}"/>
              </a:ext>
            </a:extLst>
          </p:cNvPr>
          <p:cNvCxnSpPr>
            <a:cxnSpLocks/>
          </p:cNvCxnSpPr>
          <p:nvPr/>
        </p:nvCxnSpPr>
        <p:spPr>
          <a:xfrm flipV="1">
            <a:off x="8029508" y="3210992"/>
            <a:ext cx="540579" cy="83310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90" name="TextBox 189">
            <a:extLst>
              <a:ext uri="{FF2B5EF4-FFF2-40B4-BE49-F238E27FC236}">
                <a16:creationId xmlns:a16="http://schemas.microsoft.com/office/drawing/2014/main" id="{E3A7C069-3A06-4FC9-9F9B-45CF7429219C}"/>
              </a:ext>
            </a:extLst>
          </p:cNvPr>
          <p:cNvSpPr txBox="1"/>
          <p:nvPr/>
        </p:nvSpPr>
        <p:spPr>
          <a:xfrm>
            <a:off x="7006389" y="3967810"/>
            <a:ext cx="1318694" cy="338554"/>
          </a:xfrm>
          <a:prstGeom prst="rect">
            <a:avLst/>
          </a:prstGeom>
          <a:noFill/>
        </p:spPr>
        <p:txBody>
          <a:bodyPr wrap="none" rtlCol="0">
            <a:spAutoFit/>
          </a:bodyPr>
          <a:lstStyle/>
          <a:p>
            <a:r>
              <a:rPr lang="en-IN" sz="1600" dirty="0">
                <a:solidFill>
                  <a:srgbClr val="00B050"/>
                </a:solidFill>
                <a:latin typeface="Times New Roman" panose="02020603050405020304" pitchFamily="18" charset="0"/>
                <a:cs typeface="Times New Roman" panose="02020603050405020304" pitchFamily="18" charset="0"/>
              </a:rPr>
              <a:t>PIER TABLE</a:t>
            </a:r>
          </a:p>
        </p:txBody>
      </p:sp>
      <p:cxnSp>
        <p:nvCxnSpPr>
          <p:cNvPr id="193" name="Straight Connector 192">
            <a:extLst>
              <a:ext uri="{FF2B5EF4-FFF2-40B4-BE49-F238E27FC236}">
                <a16:creationId xmlns:a16="http://schemas.microsoft.com/office/drawing/2014/main" id="{1228F39A-9E68-468E-A28E-7F36761AD411}"/>
              </a:ext>
            </a:extLst>
          </p:cNvPr>
          <p:cNvCxnSpPr/>
          <p:nvPr/>
        </p:nvCxnSpPr>
        <p:spPr>
          <a:xfrm>
            <a:off x="8469982" y="3115558"/>
            <a:ext cx="0" cy="61274"/>
          </a:xfrm>
          <a:prstGeom prst="line">
            <a:avLst/>
          </a:prstGeom>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9E4CAB1A-CF19-4D77-9FCB-3DD61987FD8A}"/>
              </a:ext>
            </a:extLst>
          </p:cNvPr>
          <p:cNvSpPr/>
          <p:nvPr/>
        </p:nvSpPr>
        <p:spPr>
          <a:xfrm>
            <a:off x="8460398" y="3053359"/>
            <a:ext cx="676017" cy="12827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195" name="Rectangle 194">
            <a:extLst>
              <a:ext uri="{FF2B5EF4-FFF2-40B4-BE49-F238E27FC236}">
                <a16:creationId xmlns:a16="http://schemas.microsoft.com/office/drawing/2014/main" id="{C18EE22A-5F15-4BA6-8299-0370A17F2A74}"/>
              </a:ext>
            </a:extLst>
          </p:cNvPr>
          <p:cNvSpPr/>
          <p:nvPr/>
        </p:nvSpPr>
        <p:spPr>
          <a:xfrm>
            <a:off x="3640691" y="3034413"/>
            <a:ext cx="676017" cy="12827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cxnSp>
        <p:nvCxnSpPr>
          <p:cNvPr id="197" name="Straight Connector 196">
            <a:extLst>
              <a:ext uri="{FF2B5EF4-FFF2-40B4-BE49-F238E27FC236}">
                <a16:creationId xmlns:a16="http://schemas.microsoft.com/office/drawing/2014/main" id="{9BEA18BB-8F0D-4C85-B85B-5727EC645192}"/>
              </a:ext>
            </a:extLst>
          </p:cNvPr>
          <p:cNvCxnSpPr/>
          <p:nvPr/>
        </p:nvCxnSpPr>
        <p:spPr>
          <a:xfrm>
            <a:off x="6003460" y="3050420"/>
            <a:ext cx="0" cy="126412"/>
          </a:xfrm>
          <a:prstGeom prst="line">
            <a:avLst/>
          </a:prstGeom>
        </p:spPr>
        <p:style>
          <a:lnRef idx="1">
            <a:schemeClr val="dk1"/>
          </a:lnRef>
          <a:fillRef idx="0">
            <a:schemeClr val="dk1"/>
          </a:fillRef>
          <a:effectRef idx="0">
            <a:schemeClr val="dk1"/>
          </a:effectRef>
          <a:fontRef idx="minor">
            <a:schemeClr val="tx1"/>
          </a:fontRef>
        </p:style>
      </p:cxnSp>
      <p:cxnSp>
        <p:nvCxnSpPr>
          <p:cNvPr id="199" name="Straight Connector 198">
            <a:extLst>
              <a:ext uri="{FF2B5EF4-FFF2-40B4-BE49-F238E27FC236}">
                <a16:creationId xmlns:a16="http://schemas.microsoft.com/office/drawing/2014/main" id="{79BE937C-79BD-4F6D-9FCD-F367004E7F3E}"/>
              </a:ext>
            </a:extLst>
          </p:cNvPr>
          <p:cNvCxnSpPr>
            <a:stCxn id="2" idx="0"/>
            <a:endCxn id="2" idx="2"/>
          </p:cNvCxnSpPr>
          <p:nvPr/>
        </p:nvCxnSpPr>
        <p:spPr>
          <a:xfrm>
            <a:off x="6379919" y="3054284"/>
            <a:ext cx="0" cy="103028"/>
          </a:xfrm>
          <a:prstGeom prst="line">
            <a:avLst/>
          </a:prstGeom>
        </p:spPr>
        <p:style>
          <a:lnRef idx="1">
            <a:schemeClr val="dk1"/>
          </a:lnRef>
          <a:fillRef idx="0">
            <a:schemeClr val="dk1"/>
          </a:fillRef>
          <a:effectRef idx="0">
            <a:schemeClr val="dk1"/>
          </a:effectRef>
          <a:fontRef idx="minor">
            <a:schemeClr val="tx1"/>
          </a:fontRef>
        </p:style>
      </p:cxnSp>
      <p:cxnSp>
        <p:nvCxnSpPr>
          <p:cNvPr id="201" name="Straight Arrow Connector 200">
            <a:extLst>
              <a:ext uri="{FF2B5EF4-FFF2-40B4-BE49-F238E27FC236}">
                <a16:creationId xmlns:a16="http://schemas.microsoft.com/office/drawing/2014/main" id="{7F993A57-2A00-4EA6-A8CE-E3D7E76ABA1D}"/>
              </a:ext>
            </a:extLst>
          </p:cNvPr>
          <p:cNvCxnSpPr>
            <a:cxnSpLocks/>
          </p:cNvCxnSpPr>
          <p:nvPr/>
        </p:nvCxnSpPr>
        <p:spPr>
          <a:xfrm flipV="1">
            <a:off x="6051636" y="3474112"/>
            <a:ext cx="330590" cy="969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05" name="Straight Connector 204">
            <a:extLst>
              <a:ext uri="{FF2B5EF4-FFF2-40B4-BE49-F238E27FC236}">
                <a16:creationId xmlns:a16="http://schemas.microsoft.com/office/drawing/2014/main" id="{B5C8AADD-32E9-425C-93BA-6CD5E25E2314}"/>
              </a:ext>
            </a:extLst>
          </p:cNvPr>
          <p:cNvCxnSpPr>
            <a:cxnSpLocks/>
          </p:cNvCxnSpPr>
          <p:nvPr/>
        </p:nvCxnSpPr>
        <p:spPr>
          <a:xfrm flipH="1">
            <a:off x="6379919" y="3335398"/>
            <a:ext cx="11734" cy="278268"/>
          </a:xfrm>
          <a:prstGeom prst="line">
            <a:avLst/>
          </a:prstGeom>
        </p:spPr>
        <p:style>
          <a:lnRef idx="1">
            <a:schemeClr val="dk1"/>
          </a:lnRef>
          <a:fillRef idx="0">
            <a:schemeClr val="dk1"/>
          </a:fillRef>
          <a:effectRef idx="0">
            <a:schemeClr val="dk1"/>
          </a:effectRef>
          <a:fontRef idx="minor">
            <a:schemeClr val="tx1"/>
          </a:fontRef>
        </p:style>
      </p:cxnSp>
      <p:cxnSp>
        <p:nvCxnSpPr>
          <p:cNvPr id="208" name="Straight Connector 207">
            <a:extLst>
              <a:ext uri="{FF2B5EF4-FFF2-40B4-BE49-F238E27FC236}">
                <a16:creationId xmlns:a16="http://schemas.microsoft.com/office/drawing/2014/main" id="{9DED61DF-3071-478E-A7C8-7D18FDC726C8}"/>
              </a:ext>
            </a:extLst>
          </p:cNvPr>
          <p:cNvCxnSpPr/>
          <p:nvPr/>
        </p:nvCxnSpPr>
        <p:spPr>
          <a:xfrm>
            <a:off x="6051636" y="3335398"/>
            <a:ext cx="0" cy="287105"/>
          </a:xfrm>
          <a:prstGeom prst="line">
            <a:avLst/>
          </a:prstGeom>
        </p:spPr>
        <p:style>
          <a:lnRef idx="1">
            <a:schemeClr val="dk1"/>
          </a:lnRef>
          <a:fillRef idx="0">
            <a:schemeClr val="dk1"/>
          </a:fillRef>
          <a:effectRef idx="0">
            <a:schemeClr val="dk1"/>
          </a:effectRef>
          <a:fontRef idx="minor">
            <a:schemeClr val="tx1"/>
          </a:fontRef>
        </p:style>
      </p:cxnSp>
      <p:sp>
        <p:nvSpPr>
          <p:cNvPr id="210" name="TextBox 209">
            <a:extLst>
              <a:ext uri="{FF2B5EF4-FFF2-40B4-BE49-F238E27FC236}">
                <a16:creationId xmlns:a16="http://schemas.microsoft.com/office/drawing/2014/main" id="{78B234B2-4E0C-467F-8FD5-D7B8F8903E70}"/>
              </a:ext>
            </a:extLst>
          </p:cNvPr>
          <p:cNvSpPr txBox="1"/>
          <p:nvPr/>
        </p:nvSpPr>
        <p:spPr>
          <a:xfrm>
            <a:off x="6069324" y="3150731"/>
            <a:ext cx="301686" cy="369332"/>
          </a:xfrm>
          <a:prstGeom prst="rect">
            <a:avLst/>
          </a:prstGeom>
          <a:noFill/>
        </p:spPr>
        <p:txBody>
          <a:bodyPr wrap="none" rtlCol="0">
            <a:spAutoFit/>
          </a:bodyPr>
          <a:lstStyle/>
          <a:p>
            <a:r>
              <a:rPr lang="en-IN" dirty="0"/>
              <a:t>3</a:t>
            </a:r>
          </a:p>
        </p:txBody>
      </p:sp>
      <p:cxnSp>
        <p:nvCxnSpPr>
          <p:cNvPr id="218" name="Straight Arrow Connector 217">
            <a:extLst>
              <a:ext uri="{FF2B5EF4-FFF2-40B4-BE49-F238E27FC236}">
                <a16:creationId xmlns:a16="http://schemas.microsoft.com/office/drawing/2014/main" id="{2125C956-3BD3-4EBB-9B24-CF199FB2A4EE}"/>
              </a:ext>
            </a:extLst>
          </p:cNvPr>
          <p:cNvCxnSpPr>
            <a:cxnSpLocks/>
            <a:endCxn id="212" idx="1"/>
          </p:cNvCxnSpPr>
          <p:nvPr/>
        </p:nvCxnSpPr>
        <p:spPr>
          <a:xfrm flipV="1">
            <a:off x="3439985" y="3966246"/>
            <a:ext cx="384203" cy="103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4BC91FA-BA7A-4486-A7D5-A7DD35F7FF0C}"/>
              </a:ext>
            </a:extLst>
          </p:cNvPr>
          <p:cNvSpPr txBox="1"/>
          <p:nvPr/>
        </p:nvSpPr>
        <p:spPr>
          <a:xfrm>
            <a:off x="2209803" y="3981489"/>
            <a:ext cx="1315168" cy="307777"/>
          </a:xfrm>
          <a:prstGeom prst="rect">
            <a:avLst/>
          </a:prstGeom>
          <a:noFill/>
        </p:spPr>
        <p:txBody>
          <a:bodyPr wrap="none" rtlCol="0">
            <a:spAutoFit/>
          </a:bodyPr>
          <a:lstStyle/>
          <a:p>
            <a:r>
              <a:rPr lang="en-IN" sz="1400" dirty="0"/>
              <a:t>WELL STEINING</a:t>
            </a:r>
          </a:p>
        </p:txBody>
      </p:sp>
      <p:cxnSp>
        <p:nvCxnSpPr>
          <p:cNvPr id="222" name="Straight Arrow Connector 221">
            <a:extLst>
              <a:ext uri="{FF2B5EF4-FFF2-40B4-BE49-F238E27FC236}">
                <a16:creationId xmlns:a16="http://schemas.microsoft.com/office/drawing/2014/main" id="{346F2F26-0F28-4C5E-B4E7-9BFE1E91CCBF}"/>
              </a:ext>
            </a:extLst>
          </p:cNvPr>
          <p:cNvCxnSpPr>
            <a:cxnSpLocks/>
          </p:cNvCxnSpPr>
          <p:nvPr/>
        </p:nvCxnSpPr>
        <p:spPr>
          <a:xfrm flipV="1">
            <a:off x="3045996" y="3300224"/>
            <a:ext cx="875555" cy="128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4" name="TextBox 223">
            <a:extLst>
              <a:ext uri="{FF2B5EF4-FFF2-40B4-BE49-F238E27FC236}">
                <a16:creationId xmlns:a16="http://schemas.microsoft.com/office/drawing/2014/main" id="{0888DD73-9BDB-49BF-98C4-61DC91325628}"/>
              </a:ext>
            </a:extLst>
          </p:cNvPr>
          <p:cNvSpPr txBox="1"/>
          <p:nvPr/>
        </p:nvSpPr>
        <p:spPr>
          <a:xfrm>
            <a:off x="1879967" y="3320223"/>
            <a:ext cx="1244636" cy="307777"/>
          </a:xfrm>
          <a:prstGeom prst="rect">
            <a:avLst/>
          </a:prstGeom>
          <a:noFill/>
        </p:spPr>
        <p:txBody>
          <a:bodyPr wrap="none" rtlCol="0">
            <a:spAutoFit/>
          </a:bodyPr>
          <a:lstStyle/>
          <a:p>
            <a:r>
              <a:rPr lang="en-IN" sz="1400" dirty="0"/>
              <a:t>LOWER PYLON</a:t>
            </a:r>
          </a:p>
        </p:txBody>
      </p:sp>
    </p:spTree>
    <p:extLst>
      <p:ext uri="{BB962C8B-B14F-4D97-AF65-F5344CB8AC3E}">
        <p14:creationId xmlns:p14="http://schemas.microsoft.com/office/powerpoint/2010/main" val="122289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CBBF85-9C09-4BE6-A90D-72810F15CED8}"/>
              </a:ext>
            </a:extLst>
          </p:cNvPr>
          <p:cNvSpPr/>
          <p:nvPr/>
        </p:nvSpPr>
        <p:spPr>
          <a:xfrm>
            <a:off x="1168087" y="1242303"/>
            <a:ext cx="5160440" cy="4447756"/>
          </a:xfrm>
          <a:prstGeom prst="rect">
            <a:avLst/>
          </a:prstGeom>
        </p:spPr>
        <p:txBody>
          <a:bodyPr wrap="square">
            <a:spAutoFit/>
          </a:bodyPr>
          <a:lstStyle/>
          <a:p>
            <a:pPr marL="228600">
              <a:lnSpc>
                <a:spcPct val="107000"/>
              </a:lnSpc>
              <a:spcAft>
                <a:spcPts val="800"/>
              </a:spcAft>
            </a:pPr>
            <a:r>
              <a:rPr lang="en-IN"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7.1 SECTIONS GIVEN IN MIDAS CIVIL</a:t>
            </a:r>
            <a:endParaRPr lang="en-IN" sz="1600"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a:p>
            <a:pPr marL="514350" indent="-285750">
              <a:lnSpc>
                <a:spcPct val="150000"/>
              </a:lnSpc>
              <a:spcAft>
                <a:spcPts val="800"/>
              </a:spcAft>
              <a:buFont typeface="Wingdings" panose="05000000000000000000" pitchFamily="2" charset="2"/>
              <a:buChar char="ü"/>
            </a:pPr>
            <a:r>
              <a:rPr lang="en-IN" dirty="0">
                <a:latin typeface="Times New Roman" panose="02020603050405020304" pitchFamily="18" charset="0"/>
                <a:ea typeface="Calibri" panose="020F0502020204030204" pitchFamily="34" charset="0"/>
                <a:cs typeface="Times New Roman" panose="02020603050405020304" pitchFamily="18" charset="0"/>
              </a:rPr>
              <a:t>Deck (mid span) – PSC</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514350" indent="-285750">
              <a:lnSpc>
                <a:spcPct val="150000"/>
              </a:lnSpc>
              <a:spcAft>
                <a:spcPts val="800"/>
              </a:spcAft>
              <a:buFont typeface="Wingdings" panose="05000000000000000000" pitchFamily="2" charset="2"/>
              <a:buChar char="ü"/>
            </a:pPr>
            <a:r>
              <a:rPr lang="en-IN" dirty="0">
                <a:latin typeface="Times New Roman" panose="02020603050405020304" pitchFamily="18" charset="0"/>
                <a:ea typeface="Calibri" panose="020F0502020204030204" pitchFamily="34" charset="0"/>
                <a:cs typeface="Times New Roman" panose="02020603050405020304" pitchFamily="18" charset="0"/>
              </a:rPr>
              <a:t>Deck at pier – PSC</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514350" indent="-285750">
              <a:lnSpc>
                <a:spcPct val="150000"/>
              </a:lnSpc>
              <a:spcAft>
                <a:spcPts val="800"/>
              </a:spcAft>
              <a:buFont typeface="Wingdings" panose="05000000000000000000" pitchFamily="2" charset="2"/>
              <a:buChar char="ü"/>
            </a:pPr>
            <a:r>
              <a:rPr lang="en-IN" dirty="0">
                <a:latin typeface="Times New Roman" panose="02020603050405020304" pitchFamily="18" charset="0"/>
                <a:ea typeface="Calibri" panose="020F0502020204030204" pitchFamily="34" charset="0"/>
                <a:cs typeface="Times New Roman" panose="02020603050405020304" pitchFamily="18" charset="0"/>
              </a:rPr>
              <a:t>Lower pylon</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514350" indent="-285750">
              <a:lnSpc>
                <a:spcPct val="150000"/>
              </a:lnSpc>
              <a:spcAft>
                <a:spcPts val="800"/>
              </a:spcAft>
              <a:buFont typeface="Wingdings" panose="05000000000000000000" pitchFamily="2" charset="2"/>
              <a:buChar char="ü"/>
            </a:pPr>
            <a:r>
              <a:rPr lang="en-IN" dirty="0">
                <a:latin typeface="Times New Roman" panose="02020603050405020304" pitchFamily="18" charset="0"/>
                <a:ea typeface="Calibri" panose="020F0502020204030204" pitchFamily="34" charset="0"/>
                <a:cs typeface="Times New Roman" panose="02020603050405020304" pitchFamily="18" charset="0"/>
              </a:rPr>
              <a:t>Upper pylon</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514350" indent="-285750">
              <a:lnSpc>
                <a:spcPct val="150000"/>
              </a:lnSpc>
              <a:spcAft>
                <a:spcPts val="800"/>
              </a:spcAft>
              <a:buFont typeface="Wingdings" panose="05000000000000000000" pitchFamily="2" charset="2"/>
              <a:buChar char="ü"/>
            </a:pPr>
            <a:r>
              <a:rPr lang="en-IN" dirty="0">
                <a:latin typeface="Times New Roman" panose="02020603050405020304" pitchFamily="18" charset="0"/>
                <a:ea typeface="Calibri" panose="020F0502020204030204" pitchFamily="34" charset="0"/>
                <a:cs typeface="Times New Roman" panose="02020603050405020304" pitchFamily="18" charset="0"/>
              </a:rPr>
              <a:t>Well cap</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514350" indent="-285750">
              <a:lnSpc>
                <a:spcPct val="150000"/>
              </a:lnSpc>
              <a:spcAft>
                <a:spcPts val="800"/>
              </a:spcAft>
              <a:buFont typeface="Wingdings" panose="05000000000000000000" pitchFamily="2" charset="2"/>
              <a:buChar char="ü"/>
            </a:pPr>
            <a:r>
              <a:rPr lang="en-IN" dirty="0">
                <a:latin typeface="Times New Roman" panose="02020603050405020304" pitchFamily="18" charset="0"/>
                <a:ea typeface="Calibri" panose="020F0502020204030204" pitchFamily="34" charset="0"/>
                <a:cs typeface="Times New Roman" panose="02020603050405020304" pitchFamily="18" charset="0"/>
              </a:rPr>
              <a:t>Well </a:t>
            </a:r>
            <a:r>
              <a:rPr lang="en-IN" dirty="0" err="1">
                <a:latin typeface="Times New Roman" panose="02020603050405020304" pitchFamily="18" charset="0"/>
                <a:ea typeface="Calibri" panose="020F0502020204030204" pitchFamily="34" charset="0"/>
                <a:cs typeface="Times New Roman" panose="02020603050405020304" pitchFamily="18" charset="0"/>
              </a:rPr>
              <a:t>steining</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514350" indent="-285750">
              <a:lnSpc>
                <a:spcPct val="150000"/>
              </a:lnSpc>
              <a:spcAft>
                <a:spcPts val="800"/>
              </a:spcAft>
              <a:buFont typeface="Wingdings" panose="05000000000000000000" pitchFamily="2" charset="2"/>
              <a:buChar char="ü"/>
            </a:pPr>
            <a:r>
              <a:rPr lang="en-IN" dirty="0">
                <a:latin typeface="Times New Roman" panose="02020603050405020304" pitchFamily="18" charset="0"/>
                <a:ea typeface="Calibri" panose="020F0502020204030204" pitchFamily="34" charset="0"/>
                <a:cs typeface="Times New Roman" panose="02020603050405020304" pitchFamily="18" charset="0"/>
              </a:rPr>
              <a:t>Anchor cable</a:t>
            </a:r>
          </a:p>
          <a:p>
            <a:pPr marL="514350" indent="-285750">
              <a:lnSpc>
                <a:spcPct val="150000"/>
              </a:lnSpc>
              <a:spcAft>
                <a:spcPts val="800"/>
              </a:spcAft>
              <a:buFont typeface="Wingdings" panose="05000000000000000000" pitchFamily="2" charset="2"/>
              <a:buChar char="ü"/>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Tendon.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3F35B86B-523C-4184-974A-120FA76683EC}"/>
              </a:ext>
            </a:extLst>
          </p:cNvPr>
          <p:cNvSpPr/>
          <p:nvPr/>
        </p:nvSpPr>
        <p:spPr>
          <a:xfrm>
            <a:off x="6707906" y="1242303"/>
            <a:ext cx="4868009" cy="3970895"/>
          </a:xfrm>
          <a:prstGeom prst="rect">
            <a:avLst/>
          </a:prstGeom>
        </p:spPr>
        <p:txBody>
          <a:bodyPr wrap="square">
            <a:spAutoFit/>
          </a:bodyPr>
          <a:lstStyle/>
          <a:p>
            <a:pPr marL="228600">
              <a:lnSpc>
                <a:spcPct val="107000"/>
              </a:lnSpc>
              <a:spcAft>
                <a:spcPts val="800"/>
              </a:spcAft>
            </a:pPr>
            <a:r>
              <a:rPr lang="en-IN"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7.2 MATERIALS USED</a:t>
            </a:r>
            <a:endParaRPr lang="en-IN" sz="1600"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a:p>
            <a:pPr marL="514350" indent="-285750">
              <a:lnSpc>
                <a:spcPct val="150000"/>
              </a:lnSpc>
              <a:spcAft>
                <a:spcPts val="800"/>
              </a:spcAft>
              <a:buFont typeface="Wingdings" panose="05000000000000000000" pitchFamily="2" charset="2"/>
              <a:buChar char="ü"/>
            </a:pPr>
            <a:r>
              <a:rPr lang="en-IN" dirty="0">
                <a:latin typeface="Times New Roman" panose="02020603050405020304" pitchFamily="18" charset="0"/>
                <a:ea typeface="Calibri" panose="020F0502020204030204" pitchFamily="34" charset="0"/>
                <a:cs typeface="Times New Roman" panose="02020603050405020304" pitchFamily="18" charset="0"/>
              </a:rPr>
              <a:t>Lower pylon concrete M60</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514350" indent="-285750">
              <a:lnSpc>
                <a:spcPct val="150000"/>
              </a:lnSpc>
              <a:spcAft>
                <a:spcPts val="800"/>
              </a:spcAft>
              <a:buFont typeface="Wingdings" panose="05000000000000000000" pitchFamily="2" charset="2"/>
              <a:buChar char="ü"/>
            </a:pPr>
            <a:r>
              <a:rPr lang="en-IN" dirty="0">
                <a:latin typeface="Times New Roman" panose="02020603050405020304" pitchFamily="18" charset="0"/>
                <a:ea typeface="Calibri" panose="020F0502020204030204" pitchFamily="34" charset="0"/>
                <a:cs typeface="Times New Roman" panose="02020603050405020304" pitchFamily="18" charset="0"/>
              </a:rPr>
              <a:t>Upper pylon concrete M60</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514350" indent="-285750">
              <a:lnSpc>
                <a:spcPct val="150000"/>
              </a:lnSpc>
              <a:spcAft>
                <a:spcPts val="800"/>
              </a:spcAft>
              <a:buFont typeface="Wingdings" panose="05000000000000000000" pitchFamily="2" charset="2"/>
              <a:buChar char="ü"/>
            </a:pPr>
            <a:r>
              <a:rPr lang="en-IN" dirty="0">
                <a:latin typeface="Times New Roman" panose="02020603050405020304" pitchFamily="18" charset="0"/>
                <a:ea typeface="Calibri" panose="020F0502020204030204" pitchFamily="34" charset="0"/>
                <a:cs typeface="Times New Roman" panose="02020603050405020304" pitchFamily="18" charset="0"/>
              </a:rPr>
              <a:t>Deck M60</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514350" indent="-285750">
              <a:lnSpc>
                <a:spcPct val="150000"/>
              </a:lnSpc>
              <a:spcAft>
                <a:spcPts val="800"/>
              </a:spcAft>
              <a:buFont typeface="Wingdings" panose="05000000000000000000" pitchFamily="2" charset="2"/>
              <a:buChar char="ü"/>
            </a:pPr>
            <a:r>
              <a:rPr lang="en-IN" dirty="0">
                <a:latin typeface="Times New Roman" panose="02020603050405020304" pitchFamily="18" charset="0"/>
                <a:ea typeface="Calibri" panose="020F0502020204030204" pitchFamily="34" charset="0"/>
                <a:cs typeface="Times New Roman" panose="02020603050405020304" pitchFamily="18" charset="0"/>
              </a:rPr>
              <a:t>Well M40</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514350" indent="-285750">
              <a:lnSpc>
                <a:spcPct val="150000"/>
              </a:lnSpc>
              <a:spcAft>
                <a:spcPts val="800"/>
              </a:spcAft>
              <a:buFont typeface="Wingdings" panose="05000000000000000000" pitchFamily="2" charset="2"/>
              <a:buChar char="ü"/>
            </a:pPr>
            <a:r>
              <a:rPr lang="en-IN" dirty="0">
                <a:latin typeface="Times New Roman" panose="02020603050405020304" pitchFamily="18" charset="0"/>
                <a:ea typeface="Calibri" panose="020F0502020204030204" pitchFamily="34" charset="0"/>
                <a:cs typeface="Times New Roman" panose="02020603050405020304" pitchFamily="18" charset="0"/>
              </a:rPr>
              <a:t>Well </a:t>
            </a:r>
            <a:r>
              <a:rPr lang="en-IN" dirty="0" err="1">
                <a:latin typeface="Times New Roman" panose="02020603050405020304" pitchFamily="18" charset="0"/>
                <a:ea typeface="Calibri" panose="020F0502020204030204" pitchFamily="34" charset="0"/>
                <a:cs typeface="Times New Roman" panose="02020603050405020304" pitchFamily="18" charset="0"/>
              </a:rPr>
              <a:t>steining</a:t>
            </a:r>
            <a:r>
              <a:rPr lang="en-IN" dirty="0">
                <a:latin typeface="Times New Roman" panose="02020603050405020304" pitchFamily="18" charset="0"/>
                <a:ea typeface="Calibri" panose="020F0502020204030204" pitchFamily="34" charset="0"/>
                <a:cs typeface="Times New Roman" panose="02020603050405020304" pitchFamily="18" charset="0"/>
              </a:rPr>
              <a:t> M30</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514350" indent="-285750">
              <a:lnSpc>
                <a:spcPct val="150000"/>
              </a:lnSpc>
              <a:spcAft>
                <a:spcPts val="800"/>
              </a:spcAft>
              <a:buFont typeface="Wingdings" panose="05000000000000000000" pitchFamily="2" charset="2"/>
              <a:buChar char="ü"/>
            </a:pPr>
            <a:r>
              <a:rPr lang="en-IN" dirty="0">
                <a:latin typeface="Times New Roman" panose="02020603050405020304" pitchFamily="18" charset="0"/>
                <a:ea typeface="Calibri" panose="020F0502020204030204" pitchFamily="34" charset="0"/>
                <a:cs typeface="Times New Roman" panose="02020603050405020304" pitchFamily="18" charset="0"/>
              </a:rPr>
              <a:t>Anchor cable - steel</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514350" indent="-285750">
              <a:lnSpc>
                <a:spcPct val="150000"/>
              </a:lnSpc>
              <a:spcAft>
                <a:spcPts val="800"/>
              </a:spcAft>
              <a:buFont typeface="Wingdings" panose="05000000000000000000" pitchFamily="2" charset="2"/>
              <a:buChar char="ü"/>
            </a:pPr>
            <a:r>
              <a:rPr lang="en-IN" dirty="0">
                <a:latin typeface="Times New Roman" panose="02020603050405020304" pitchFamily="18" charset="0"/>
                <a:ea typeface="Calibri" panose="020F0502020204030204" pitchFamily="34" charset="0"/>
                <a:cs typeface="Times New Roman" panose="02020603050405020304" pitchFamily="18" charset="0"/>
              </a:rPr>
              <a:t>Tendons - steel</a:t>
            </a:r>
            <a:endParaRPr lang="en-IN"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B0C25072-873E-40E1-839C-7886F069A7A8}"/>
              </a:ext>
            </a:extLst>
          </p:cNvPr>
          <p:cNvSpPr txBox="1"/>
          <p:nvPr/>
        </p:nvSpPr>
        <p:spPr>
          <a:xfrm>
            <a:off x="2449388" y="194552"/>
            <a:ext cx="7758278" cy="523220"/>
          </a:xfrm>
          <a:prstGeom prst="rect">
            <a:avLst/>
          </a:prstGeom>
          <a:noFill/>
        </p:spPr>
        <p:txBody>
          <a:bodyPr wrap="none" rtlCol="0">
            <a:spAutoFit/>
          </a:bodyPr>
          <a:lstStyle/>
          <a:p>
            <a:r>
              <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7.0 MATERIAL AND SECTIONS FOR BRIDGE</a:t>
            </a:r>
          </a:p>
        </p:txBody>
      </p:sp>
    </p:spTree>
    <p:extLst>
      <p:ext uri="{BB962C8B-B14F-4D97-AF65-F5344CB8AC3E}">
        <p14:creationId xmlns:p14="http://schemas.microsoft.com/office/powerpoint/2010/main" val="2932219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E6D6CC-C938-40A7-A93E-DE868F2842DF}"/>
              </a:ext>
            </a:extLst>
          </p:cNvPr>
          <p:cNvSpPr txBox="1"/>
          <p:nvPr/>
        </p:nvSpPr>
        <p:spPr>
          <a:xfrm>
            <a:off x="701422" y="852387"/>
            <a:ext cx="3719929" cy="369332"/>
          </a:xfrm>
          <a:prstGeom prst="rect">
            <a:avLst/>
          </a:prstGeom>
          <a:noFill/>
        </p:spPr>
        <p:txBody>
          <a:bodyPr wrap="none" rtlCol="0">
            <a:spAutoFit/>
          </a:bodyPr>
          <a:lstStyle/>
          <a:p>
            <a:r>
              <a:rPr lang="en-IN" dirty="0">
                <a:solidFill>
                  <a:srgbClr val="0070C0"/>
                </a:solidFill>
                <a:latin typeface="Times New Roman" panose="02020603050405020304" pitchFamily="18" charset="0"/>
                <a:cs typeface="Times New Roman" panose="02020603050405020304" pitchFamily="18" charset="0"/>
              </a:rPr>
              <a:t>8.1 TYPES OF LOADS ON BRIDGE</a:t>
            </a:r>
          </a:p>
        </p:txBody>
      </p:sp>
      <p:sp>
        <p:nvSpPr>
          <p:cNvPr id="3" name="TextBox 2">
            <a:extLst>
              <a:ext uri="{FF2B5EF4-FFF2-40B4-BE49-F238E27FC236}">
                <a16:creationId xmlns:a16="http://schemas.microsoft.com/office/drawing/2014/main" id="{FA51BC76-DA7A-4182-B2F1-D4BB70820E72}"/>
              </a:ext>
            </a:extLst>
          </p:cNvPr>
          <p:cNvSpPr txBox="1"/>
          <p:nvPr/>
        </p:nvSpPr>
        <p:spPr>
          <a:xfrm>
            <a:off x="6186792" y="933366"/>
            <a:ext cx="1935145"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9. Secondary loads</a:t>
            </a:r>
          </a:p>
        </p:txBody>
      </p:sp>
      <p:sp>
        <p:nvSpPr>
          <p:cNvPr id="5" name="TextBox 4">
            <a:extLst>
              <a:ext uri="{FF2B5EF4-FFF2-40B4-BE49-F238E27FC236}">
                <a16:creationId xmlns:a16="http://schemas.microsoft.com/office/drawing/2014/main" id="{16188591-67EC-455C-9464-04747556BABE}"/>
              </a:ext>
            </a:extLst>
          </p:cNvPr>
          <p:cNvSpPr txBox="1"/>
          <p:nvPr/>
        </p:nvSpPr>
        <p:spPr>
          <a:xfrm>
            <a:off x="6397660" y="1266043"/>
            <a:ext cx="1018227" cy="584775"/>
          </a:xfrm>
          <a:prstGeom prst="rect">
            <a:avLst/>
          </a:prstGeom>
          <a:noFill/>
        </p:spPr>
        <p:txBody>
          <a:bodyPr wrap="none" rtlCol="0">
            <a:spAutoFit/>
          </a:bodyPr>
          <a:lstStyle/>
          <a:p>
            <a:r>
              <a:rPr lang="en-IN" sz="1600" dirty="0">
                <a:latin typeface="Times New Roman" panose="02020603050405020304" pitchFamily="18" charset="0"/>
                <a:cs typeface="Times New Roman" panose="02020603050405020304" pitchFamily="18" charset="0"/>
              </a:rPr>
              <a:t>Creep</a:t>
            </a:r>
          </a:p>
          <a:p>
            <a:r>
              <a:rPr lang="en-IN" sz="1600" dirty="0">
                <a:latin typeface="Times New Roman" panose="02020603050405020304" pitchFamily="18" charset="0"/>
                <a:cs typeface="Times New Roman" panose="02020603050405020304" pitchFamily="18" charset="0"/>
              </a:rPr>
              <a:t>Shrinkage</a:t>
            </a:r>
          </a:p>
        </p:txBody>
      </p:sp>
      <p:sp>
        <p:nvSpPr>
          <p:cNvPr id="9" name="TextBox 8">
            <a:extLst>
              <a:ext uri="{FF2B5EF4-FFF2-40B4-BE49-F238E27FC236}">
                <a16:creationId xmlns:a16="http://schemas.microsoft.com/office/drawing/2014/main" id="{0EF484FC-79C1-44C1-8D7C-D6C7AFEA077A}"/>
              </a:ext>
            </a:extLst>
          </p:cNvPr>
          <p:cNvSpPr txBox="1"/>
          <p:nvPr/>
        </p:nvSpPr>
        <p:spPr>
          <a:xfrm>
            <a:off x="2830745" y="193065"/>
            <a:ext cx="6712094" cy="523220"/>
          </a:xfrm>
          <a:prstGeom prst="rect">
            <a:avLst/>
          </a:prstGeom>
          <a:noFill/>
        </p:spPr>
        <p:txBody>
          <a:bodyPr wrap="none" rtlCol="0">
            <a:spAutoFit/>
          </a:bodyPr>
          <a:lstStyle/>
          <a:p>
            <a:r>
              <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8. LOADS AND LOAD COMBINATIONS</a:t>
            </a:r>
          </a:p>
        </p:txBody>
      </p:sp>
      <p:sp>
        <p:nvSpPr>
          <p:cNvPr id="10" name="Rectangle 9">
            <a:extLst>
              <a:ext uri="{FF2B5EF4-FFF2-40B4-BE49-F238E27FC236}">
                <a16:creationId xmlns:a16="http://schemas.microsoft.com/office/drawing/2014/main" id="{5CAD4506-D89A-433A-9E90-02722A2352D5}"/>
              </a:ext>
            </a:extLst>
          </p:cNvPr>
          <p:cNvSpPr/>
          <p:nvPr/>
        </p:nvSpPr>
        <p:spPr>
          <a:xfrm>
            <a:off x="1279000" y="1221719"/>
            <a:ext cx="6096000" cy="5033879"/>
          </a:xfrm>
          <a:prstGeom prst="rect">
            <a:avLst/>
          </a:prstGeom>
        </p:spPr>
        <p:txBody>
          <a:bodyPr>
            <a:spAutoFit/>
          </a:bodyPr>
          <a:lstStyle/>
          <a:p>
            <a:pPr lvl="0">
              <a:lnSpc>
                <a:spcPct val="150000"/>
              </a:lnSpc>
              <a:spcAft>
                <a:spcPts val="0"/>
              </a:spcAft>
            </a:pPr>
            <a:r>
              <a:rPr lang="en-IN" dirty="0">
                <a:latin typeface="Times New Roman" panose="02020603050405020304" pitchFamily="18" charset="0"/>
                <a:ea typeface="Calibri" panose="020F0502020204030204" pitchFamily="34" charset="0"/>
                <a:cs typeface="Times New Roman" panose="02020603050405020304" pitchFamily="18" charset="0"/>
              </a:rPr>
              <a:t>1. Dead load</a:t>
            </a:r>
          </a:p>
          <a:p>
            <a:pPr lvl="0">
              <a:lnSpc>
                <a:spcPct val="150000"/>
              </a:lnSpc>
              <a:spcAft>
                <a:spcPts val="0"/>
              </a:spcAft>
            </a:pPr>
            <a:r>
              <a:rPr lang="en-IN" dirty="0">
                <a:latin typeface="Times New Roman" panose="02020603050405020304" pitchFamily="18" charset="0"/>
                <a:ea typeface="Calibri" panose="020F0502020204030204" pitchFamily="34" charset="0"/>
                <a:cs typeface="Times New Roman" panose="02020603050405020304" pitchFamily="18" charset="0"/>
              </a:rPr>
              <a:t>2. Superimposed dead load.</a:t>
            </a:r>
            <a:endParaRPr lang="en-IN" dirty="0">
              <a:latin typeface="Calibri" panose="020F0502020204030204" pitchFamily="34" charset="0"/>
              <a:ea typeface="Calibri" panose="020F0502020204030204" pitchFamily="34" charset="0"/>
              <a:cs typeface="Times New Roman" panose="02020603050405020304" pitchFamily="18" charset="0"/>
            </a:endParaRPr>
          </a:p>
          <a:p>
            <a:pPr lvl="0">
              <a:lnSpc>
                <a:spcPct val="150000"/>
              </a:lnSpc>
              <a:spcAft>
                <a:spcPts val="0"/>
              </a:spcAft>
            </a:pPr>
            <a:r>
              <a:rPr lang="en-IN" dirty="0">
                <a:latin typeface="Times New Roman" panose="02020603050405020304" pitchFamily="18" charset="0"/>
                <a:ea typeface="Calibri" panose="020F0502020204030204" pitchFamily="34" charset="0"/>
                <a:cs typeface="Times New Roman" panose="02020603050405020304" pitchFamily="18" charset="0"/>
              </a:rPr>
              <a:t>    2.1 SIDL fixed</a:t>
            </a:r>
            <a:endParaRPr lang="en-IN" dirty="0">
              <a:latin typeface="Calibri" panose="020F0502020204030204" pitchFamily="34" charset="0"/>
              <a:ea typeface="Calibri" panose="020F0502020204030204" pitchFamily="34" charset="0"/>
              <a:cs typeface="Times New Roman" panose="02020603050405020304" pitchFamily="18" charset="0"/>
            </a:endParaRPr>
          </a:p>
          <a:p>
            <a:pPr lvl="0">
              <a:lnSpc>
                <a:spcPct val="150000"/>
              </a:lnSpc>
              <a:spcAft>
                <a:spcPts val="0"/>
              </a:spcAft>
            </a:pPr>
            <a:r>
              <a:rPr lang="en-IN" dirty="0">
                <a:latin typeface="Times New Roman" panose="02020603050405020304" pitchFamily="18" charset="0"/>
                <a:ea typeface="Calibri" panose="020F0502020204030204" pitchFamily="34" charset="0"/>
                <a:cs typeface="Times New Roman" panose="02020603050405020304" pitchFamily="18" charset="0"/>
              </a:rPr>
              <a:t>    2.2 SIDL variable</a:t>
            </a:r>
            <a:endParaRPr lang="en-IN" dirty="0">
              <a:latin typeface="Calibri" panose="020F0502020204030204" pitchFamily="34" charset="0"/>
              <a:ea typeface="Calibri" panose="020F0502020204030204" pitchFamily="34" charset="0"/>
              <a:cs typeface="Times New Roman" panose="02020603050405020304" pitchFamily="18" charset="0"/>
            </a:endParaRPr>
          </a:p>
          <a:p>
            <a:pPr lvl="0">
              <a:lnSpc>
                <a:spcPct val="150000"/>
              </a:lnSpc>
              <a:spcAft>
                <a:spcPts val="0"/>
              </a:spcAft>
            </a:pPr>
            <a:r>
              <a:rPr lang="en-IN" dirty="0">
                <a:latin typeface="Times New Roman" panose="02020603050405020304" pitchFamily="18" charset="0"/>
                <a:ea typeface="Calibri" panose="020F0502020204030204" pitchFamily="34" charset="0"/>
                <a:cs typeface="Times New Roman" panose="02020603050405020304" pitchFamily="18" charset="0"/>
              </a:rPr>
              <a:t>3. Live load (vehicle load and pedestrian load)</a:t>
            </a:r>
            <a:endParaRPr lang="en-IN" dirty="0">
              <a:latin typeface="Calibri" panose="020F0502020204030204" pitchFamily="34" charset="0"/>
              <a:ea typeface="Calibri" panose="020F0502020204030204" pitchFamily="34" charset="0"/>
              <a:cs typeface="Times New Roman" panose="02020603050405020304" pitchFamily="18" charset="0"/>
            </a:endParaRPr>
          </a:p>
          <a:p>
            <a:pPr lvl="0">
              <a:lnSpc>
                <a:spcPct val="150000"/>
              </a:lnSpc>
              <a:spcAft>
                <a:spcPts val="0"/>
              </a:spcAft>
            </a:pPr>
            <a:r>
              <a:rPr lang="en-IN" dirty="0">
                <a:latin typeface="Times New Roman" panose="02020603050405020304" pitchFamily="18" charset="0"/>
                <a:ea typeface="Calibri" panose="020F0502020204030204" pitchFamily="34" charset="0"/>
                <a:cs typeface="Times New Roman" panose="02020603050405020304" pitchFamily="18" charset="0"/>
              </a:rPr>
              <a:t>4. Wind load</a:t>
            </a:r>
            <a:endParaRPr lang="en-IN" dirty="0">
              <a:latin typeface="Calibri" panose="020F0502020204030204" pitchFamily="34" charset="0"/>
              <a:ea typeface="Calibri" panose="020F0502020204030204" pitchFamily="34" charset="0"/>
              <a:cs typeface="Times New Roman" panose="02020603050405020304" pitchFamily="18" charset="0"/>
            </a:endParaRPr>
          </a:p>
          <a:p>
            <a:pPr lvl="0">
              <a:lnSpc>
                <a:spcPct val="150000"/>
              </a:lnSpc>
              <a:spcAft>
                <a:spcPts val="0"/>
              </a:spcAft>
              <a:tabLst>
                <a:tab pos="15303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5. Seismic load</a:t>
            </a:r>
            <a:endParaRPr lang="en-IN" dirty="0">
              <a:latin typeface="Calibri" panose="020F0502020204030204" pitchFamily="34" charset="0"/>
              <a:ea typeface="Calibri" panose="020F0502020204030204" pitchFamily="34" charset="0"/>
              <a:cs typeface="Times New Roman" panose="02020603050405020304" pitchFamily="18" charset="0"/>
            </a:endParaRPr>
          </a:p>
          <a:p>
            <a:pPr lvl="0">
              <a:lnSpc>
                <a:spcPct val="150000"/>
              </a:lnSpc>
              <a:spcAft>
                <a:spcPts val="0"/>
              </a:spcAft>
            </a:pPr>
            <a:r>
              <a:rPr lang="en-IN" dirty="0">
                <a:latin typeface="Times New Roman" panose="02020603050405020304" pitchFamily="18" charset="0"/>
                <a:ea typeface="Calibri" panose="020F0502020204030204" pitchFamily="34" charset="0"/>
                <a:cs typeface="Times New Roman" panose="02020603050405020304" pitchFamily="18" charset="0"/>
              </a:rPr>
              <a:t>6. Temperature load</a:t>
            </a:r>
          </a:p>
          <a:p>
            <a:pPr lvl="0">
              <a:lnSpc>
                <a:spcPct val="150000"/>
              </a:lnSpc>
              <a:spcAft>
                <a:spcPts val="0"/>
              </a:spcAft>
            </a:pPr>
            <a:r>
              <a:rPr lang="en-IN" dirty="0">
                <a:latin typeface="Times New Roman" panose="02020603050405020304" pitchFamily="18" charset="0"/>
                <a:ea typeface="Calibri" panose="020F0502020204030204" pitchFamily="34" charset="0"/>
                <a:cs typeface="Times New Roman" panose="02020603050405020304" pitchFamily="18" charset="0"/>
              </a:rPr>
              <a:t>    6.1 Temperature uniform (TU)</a:t>
            </a:r>
          </a:p>
          <a:p>
            <a:pPr lvl="0">
              <a:lnSpc>
                <a:spcPct val="150000"/>
              </a:lnSpc>
              <a:spcAft>
                <a:spcPts val="0"/>
              </a:spcAft>
            </a:pPr>
            <a:r>
              <a:rPr lang="en-IN" dirty="0">
                <a:latin typeface="Times New Roman" panose="02020603050405020304" pitchFamily="18" charset="0"/>
                <a:ea typeface="Calibri" panose="020F0502020204030204" pitchFamily="34" charset="0"/>
                <a:cs typeface="Times New Roman" panose="02020603050405020304" pitchFamily="18" charset="0"/>
              </a:rPr>
              <a:t>    6.2 Temperature gradient (TG)</a:t>
            </a:r>
            <a:endParaRPr lang="en-IN" dirty="0">
              <a:latin typeface="Calibri" panose="020F0502020204030204" pitchFamily="34" charset="0"/>
              <a:ea typeface="Calibri" panose="020F0502020204030204" pitchFamily="34" charset="0"/>
              <a:cs typeface="Times New Roman" panose="02020603050405020304" pitchFamily="18" charset="0"/>
            </a:endParaRPr>
          </a:p>
          <a:p>
            <a:pPr lvl="0">
              <a:lnSpc>
                <a:spcPct val="150000"/>
              </a:lnSpc>
              <a:spcAft>
                <a:spcPts val="0"/>
              </a:spcAft>
            </a:pPr>
            <a:r>
              <a:rPr lang="en-IN" dirty="0">
                <a:latin typeface="Times New Roman" panose="02020603050405020304" pitchFamily="18" charset="0"/>
                <a:ea typeface="Calibri" panose="020F0502020204030204" pitchFamily="34" charset="0"/>
                <a:cs typeface="Times New Roman" panose="02020603050405020304" pitchFamily="18" charset="0"/>
              </a:rPr>
              <a:t>7. Breaking force</a:t>
            </a:r>
            <a:endParaRPr lang="en-IN" dirty="0">
              <a:latin typeface="Calibri" panose="020F0502020204030204" pitchFamily="34" charset="0"/>
              <a:ea typeface="Calibri" panose="020F0502020204030204" pitchFamily="34" charset="0"/>
              <a:cs typeface="Times New Roman" panose="02020603050405020304" pitchFamily="18" charset="0"/>
            </a:endParaRPr>
          </a:p>
          <a:p>
            <a:pPr lvl="0">
              <a:lnSpc>
                <a:spcPct val="150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8. Pretension</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62CD6853-2F89-442E-9D07-0F7300D82D93}"/>
              </a:ext>
            </a:extLst>
          </p:cNvPr>
          <p:cNvSpPr/>
          <p:nvPr/>
        </p:nvSpPr>
        <p:spPr>
          <a:xfrm>
            <a:off x="6186792" y="4135530"/>
            <a:ext cx="6096000" cy="2120068"/>
          </a:xfrm>
          <a:prstGeom prst="rect">
            <a:avLst/>
          </a:prstGeom>
        </p:spPr>
        <p:txBody>
          <a:bodyPr>
            <a:spAutoFit/>
          </a:bodyPr>
          <a:lstStyle/>
          <a:p>
            <a:pPr>
              <a:lnSpc>
                <a:spcPct val="150000"/>
              </a:lnSpc>
            </a:pPr>
            <a:r>
              <a:rPr lang="en-US" b="1" dirty="0">
                <a:solidFill>
                  <a:srgbClr val="00B050"/>
                </a:solidFill>
                <a:latin typeface="Times New Roman" panose="02020603050405020304" pitchFamily="18" charset="0"/>
                <a:cs typeface="Times New Roman" panose="02020603050405020304" pitchFamily="18" charset="0"/>
              </a:rPr>
              <a:t>2. SIDL – Variable (sometimes called semi-permanent):</a:t>
            </a:r>
          </a:p>
          <a:p>
            <a:pPr>
              <a:lnSpc>
                <a:spcPct val="150000"/>
              </a:lnSpc>
            </a:pPr>
            <a:r>
              <a:rPr lang="en-US" dirty="0">
                <a:latin typeface="Times New Roman" panose="02020603050405020304" pitchFamily="18" charset="0"/>
                <a:cs typeface="Times New Roman" panose="02020603050405020304" pitchFamily="18" charset="0"/>
              </a:rPr>
              <a:t>These are non-structural loads that may vary over time or be replaced during maintenance.</a:t>
            </a:r>
          </a:p>
          <a:p>
            <a:pPr>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Asphalt overlay (may change with resurfacing)</a:t>
            </a:r>
          </a:p>
          <a:p>
            <a:pPr>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Removable utility lines</a:t>
            </a:r>
          </a:p>
        </p:txBody>
      </p:sp>
      <p:sp>
        <p:nvSpPr>
          <p:cNvPr id="12" name="Rectangle 11">
            <a:extLst>
              <a:ext uri="{FF2B5EF4-FFF2-40B4-BE49-F238E27FC236}">
                <a16:creationId xmlns:a16="http://schemas.microsoft.com/office/drawing/2014/main" id="{76BED520-EE8C-47AA-8BA0-91DAED60ADC9}"/>
              </a:ext>
            </a:extLst>
          </p:cNvPr>
          <p:cNvSpPr/>
          <p:nvPr/>
        </p:nvSpPr>
        <p:spPr>
          <a:xfrm>
            <a:off x="6186792" y="1864112"/>
            <a:ext cx="6096000" cy="2120068"/>
          </a:xfrm>
          <a:prstGeom prst="rect">
            <a:avLst/>
          </a:prstGeom>
        </p:spPr>
        <p:txBody>
          <a:bodyPr>
            <a:spAutoFit/>
          </a:bodyPr>
          <a:lstStyle/>
          <a:p>
            <a:pPr>
              <a:lnSpc>
                <a:spcPct val="150000"/>
              </a:lnSpc>
            </a:pPr>
            <a:r>
              <a:rPr lang="en-US" b="1" dirty="0">
                <a:solidFill>
                  <a:srgbClr val="00B050"/>
                </a:solidFill>
                <a:latin typeface="Times New Roman" panose="02020603050405020304" pitchFamily="18" charset="0"/>
                <a:cs typeface="Times New Roman" panose="02020603050405020304" pitchFamily="18" charset="0"/>
              </a:rPr>
              <a:t>1. SIDL – Fixed:</a:t>
            </a:r>
          </a:p>
          <a:p>
            <a:pPr>
              <a:lnSpc>
                <a:spcPct val="150000"/>
              </a:lnSpc>
            </a:pPr>
            <a:r>
              <a:rPr lang="en-US" dirty="0">
                <a:latin typeface="Times New Roman" panose="02020603050405020304" pitchFamily="18" charset="0"/>
                <a:cs typeface="Times New Roman" panose="02020603050405020304" pitchFamily="18" charset="0"/>
              </a:rPr>
              <a:t>These loads are permanent and unchanging over time.</a:t>
            </a:r>
          </a:p>
          <a:p>
            <a:pPr>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Wearing course (bituminous or concrete surfacing)</a:t>
            </a:r>
          </a:p>
          <a:p>
            <a:pPr>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Waterproofing layer</a:t>
            </a:r>
          </a:p>
          <a:p>
            <a:pPr>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Railings/parapets/crash barriers</a:t>
            </a:r>
          </a:p>
        </p:txBody>
      </p:sp>
    </p:spTree>
    <p:extLst>
      <p:ext uri="{BB962C8B-B14F-4D97-AF65-F5344CB8AC3E}">
        <p14:creationId xmlns:p14="http://schemas.microsoft.com/office/powerpoint/2010/main" val="1747321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1891F7-2A0F-41E6-AC8C-CDAA0752C842}"/>
              </a:ext>
            </a:extLst>
          </p:cNvPr>
          <p:cNvSpPr/>
          <p:nvPr/>
        </p:nvSpPr>
        <p:spPr>
          <a:xfrm>
            <a:off x="1248383" y="1435241"/>
            <a:ext cx="6096000" cy="3885936"/>
          </a:xfrm>
          <a:prstGeom prst="rect">
            <a:avLst/>
          </a:prstGeom>
        </p:spPr>
        <p:txBody>
          <a:bodyPr>
            <a:spAutoFit/>
          </a:bodyPr>
          <a:lstStyle/>
          <a:p>
            <a:pPr marL="342900" lvl="0" indent="-342900">
              <a:lnSpc>
                <a:spcPct val="200000"/>
              </a:lnSpc>
              <a:spcAft>
                <a:spcPts val="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Density of reinforced concrete – 2kn/m3</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200000"/>
              </a:lnSpc>
              <a:spcAft>
                <a:spcPts val="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Density of steel for cables and tendons is 7850 kg/m</a:t>
            </a:r>
            <a:r>
              <a:rPr lang="en-IN" baseline="30000" dirty="0">
                <a:latin typeface="Times New Roman" panose="02020603050405020304" pitchFamily="18" charset="0"/>
                <a:ea typeface="Calibri" panose="020F0502020204030204" pitchFamily="34" charset="0"/>
                <a:cs typeface="Times New Roman" panose="02020603050405020304" pitchFamily="18" charset="0"/>
              </a:rPr>
              <a:t>3</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200000"/>
              </a:lnSpc>
              <a:spcAft>
                <a:spcPts val="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Density of wearing course is 2300 kg/m</a:t>
            </a:r>
            <a:r>
              <a:rPr lang="en-IN" baseline="30000" dirty="0">
                <a:latin typeface="Times New Roman" panose="02020603050405020304" pitchFamily="18" charset="0"/>
                <a:ea typeface="Calibri" panose="020F0502020204030204" pitchFamily="34" charset="0"/>
                <a:cs typeface="Times New Roman" panose="02020603050405020304" pitchFamily="18" charset="0"/>
              </a:rPr>
              <a:t>3</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200000"/>
              </a:lnSpc>
              <a:spcAft>
                <a:spcPts val="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Railings </a:t>
            </a:r>
            <a:r>
              <a:rPr lang="en-IN" dirty="0">
                <a:latin typeface="Times New Roman" panose="02020603050405020304" pitchFamily="18" charset="0"/>
                <a:cs typeface="Times New Roman" panose="02020603050405020304" pitchFamily="18" charset="0"/>
              </a:rPr>
              <a:t>1.5 </a:t>
            </a:r>
            <a:r>
              <a:rPr lang="en-IN" dirty="0" err="1">
                <a:latin typeface="Times New Roman" panose="02020603050405020304" pitchFamily="18" charset="0"/>
                <a:cs typeface="Times New Roman" panose="02020603050405020304" pitchFamily="18" charset="0"/>
              </a:rPr>
              <a:t>kN</a:t>
            </a:r>
            <a:r>
              <a:rPr lang="en-IN" dirty="0">
                <a:latin typeface="Times New Roman" panose="02020603050405020304" pitchFamily="18" charset="0"/>
                <a:cs typeface="Times New Roman" panose="02020603050405020304" pitchFamily="18" charset="0"/>
              </a:rPr>
              <a:t>/m</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200000"/>
              </a:lnSpc>
              <a:spcAft>
                <a:spcPts val="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Light towers </a:t>
            </a:r>
            <a:r>
              <a:rPr lang="it-IT" dirty="0">
                <a:latin typeface="Times New Roman" panose="02020603050405020304" pitchFamily="18" charset="0"/>
                <a:cs typeface="Times New Roman" panose="02020603050405020304" pitchFamily="18" charset="0"/>
              </a:rPr>
              <a:t>1.5 kN per unit </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200000"/>
              </a:lnSpc>
              <a:spcAft>
                <a:spcPts val="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Median </a:t>
            </a:r>
            <a:r>
              <a:rPr lang="en-IN" dirty="0">
                <a:latin typeface="Times New Roman" panose="02020603050405020304" pitchFamily="18" charset="0"/>
                <a:cs typeface="Times New Roman" panose="02020603050405020304" pitchFamily="18" charset="0"/>
              </a:rPr>
              <a:t>6 </a:t>
            </a:r>
            <a:r>
              <a:rPr lang="en-IN" dirty="0" err="1">
                <a:latin typeface="Times New Roman" panose="02020603050405020304" pitchFamily="18" charset="0"/>
                <a:cs typeface="Times New Roman" panose="02020603050405020304" pitchFamily="18" charset="0"/>
              </a:rPr>
              <a:t>kN</a:t>
            </a:r>
            <a:r>
              <a:rPr lang="en-IN" dirty="0">
                <a:latin typeface="Times New Roman" panose="02020603050405020304" pitchFamily="18" charset="0"/>
                <a:cs typeface="Times New Roman" panose="02020603050405020304" pitchFamily="18" charset="0"/>
              </a:rPr>
              <a:t>/m</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200000"/>
              </a:lnSpc>
              <a:spcAft>
                <a:spcPts val="80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Footpath </a:t>
            </a:r>
            <a:r>
              <a:rPr lang="en-IN" dirty="0">
                <a:latin typeface="Times New Roman" panose="02020603050405020304" pitchFamily="18" charset="0"/>
                <a:cs typeface="Times New Roman" panose="02020603050405020304" pitchFamily="18" charset="0"/>
              </a:rPr>
              <a:t>4.0 </a:t>
            </a:r>
            <a:r>
              <a:rPr lang="en-IN" dirty="0" err="1">
                <a:latin typeface="Times New Roman" panose="02020603050405020304" pitchFamily="18" charset="0"/>
                <a:cs typeface="Times New Roman" panose="02020603050405020304" pitchFamily="18" charset="0"/>
              </a:rPr>
              <a:t>kN</a:t>
            </a:r>
            <a:r>
              <a:rPr lang="en-IN" dirty="0">
                <a:latin typeface="Times New Roman" panose="02020603050405020304" pitchFamily="18" charset="0"/>
                <a:cs typeface="Times New Roman" panose="02020603050405020304" pitchFamily="18" charset="0"/>
              </a:rPr>
              <a:t>/m²</a:t>
            </a:r>
            <a:endParaRPr lang="en-IN"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CA1B2D91-52E1-4306-BCFA-7590BE141B4E}"/>
              </a:ext>
            </a:extLst>
          </p:cNvPr>
          <p:cNvSpPr txBox="1"/>
          <p:nvPr/>
        </p:nvSpPr>
        <p:spPr>
          <a:xfrm>
            <a:off x="811267" y="398835"/>
            <a:ext cx="2606804"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8.2 DEAD LOADS</a:t>
            </a:r>
          </a:p>
        </p:txBody>
      </p:sp>
    </p:spTree>
    <p:extLst>
      <p:ext uri="{BB962C8B-B14F-4D97-AF65-F5344CB8AC3E}">
        <p14:creationId xmlns:p14="http://schemas.microsoft.com/office/powerpoint/2010/main" val="2795754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2095F9-B65B-47A9-8740-62DEB3B67675}"/>
              </a:ext>
            </a:extLst>
          </p:cNvPr>
          <p:cNvPicPr>
            <a:picLocks noChangeAspect="1"/>
          </p:cNvPicPr>
          <p:nvPr/>
        </p:nvPicPr>
        <p:blipFill rotWithShape="1">
          <a:blip r:embed="rId2">
            <a:extLst>
              <a:ext uri="{28A0092B-C50C-407E-A947-70E740481C1C}">
                <a14:useLocalDpi xmlns:a14="http://schemas.microsoft.com/office/drawing/2010/main" val="0"/>
              </a:ext>
            </a:extLst>
          </a:blip>
          <a:srcRect t="16728" r="573"/>
          <a:stretch/>
        </p:blipFill>
        <p:spPr>
          <a:xfrm>
            <a:off x="368999" y="2604654"/>
            <a:ext cx="6484384" cy="1687945"/>
          </a:xfrm>
          <a:prstGeom prst="rect">
            <a:avLst/>
          </a:prstGeom>
        </p:spPr>
      </p:pic>
      <p:sp>
        <p:nvSpPr>
          <p:cNvPr id="4" name="Rectangle: Rounded Corners 3">
            <a:extLst>
              <a:ext uri="{FF2B5EF4-FFF2-40B4-BE49-F238E27FC236}">
                <a16:creationId xmlns:a16="http://schemas.microsoft.com/office/drawing/2014/main" id="{FFF98F5F-32E2-46DF-997A-C9CB4F594637}"/>
              </a:ext>
            </a:extLst>
          </p:cNvPr>
          <p:cNvSpPr/>
          <p:nvPr/>
        </p:nvSpPr>
        <p:spPr>
          <a:xfrm>
            <a:off x="1431637" y="2253673"/>
            <a:ext cx="175492" cy="35098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9C033950-C2C7-485D-B541-712330069FEB}"/>
              </a:ext>
            </a:extLst>
          </p:cNvPr>
          <p:cNvSpPr/>
          <p:nvPr/>
        </p:nvSpPr>
        <p:spPr>
          <a:xfrm>
            <a:off x="2387602" y="2253673"/>
            <a:ext cx="175492" cy="35098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Trapezoid 7">
            <a:extLst>
              <a:ext uri="{FF2B5EF4-FFF2-40B4-BE49-F238E27FC236}">
                <a16:creationId xmlns:a16="http://schemas.microsoft.com/office/drawing/2014/main" id="{CBEC7C48-D8F0-4064-99A2-2AB204ADA86C}"/>
              </a:ext>
            </a:extLst>
          </p:cNvPr>
          <p:cNvSpPr/>
          <p:nvPr/>
        </p:nvSpPr>
        <p:spPr>
          <a:xfrm>
            <a:off x="591128" y="1985818"/>
            <a:ext cx="350982" cy="618836"/>
          </a:xfrm>
          <a:prstGeom prst="trapezoid">
            <a:avLst>
              <a:gd name="adj" fmla="val 45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rapezoid 8">
            <a:extLst>
              <a:ext uri="{FF2B5EF4-FFF2-40B4-BE49-F238E27FC236}">
                <a16:creationId xmlns:a16="http://schemas.microsoft.com/office/drawing/2014/main" id="{C52287AA-5451-47D2-BF55-BABBCAA2F0F7}"/>
              </a:ext>
            </a:extLst>
          </p:cNvPr>
          <p:cNvSpPr/>
          <p:nvPr/>
        </p:nvSpPr>
        <p:spPr>
          <a:xfrm>
            <a:off x="6410037" y="1985818"/>
            <a:ext cx="350982" cy="618836"/>
          </a:xfrm>
          <a:prstGeom prst="trapezoid">
            <a:avLst>
              <a:gd name="adj" fmla="val 45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rapezoid 9">
            <a:extLst>
              <a:ext uri="{FF2B5EF4-FFF2-40B4-BE49-F238E27FC236}">
                <a16:creationId xmlns:a16="http://schemas.microsoft.com/office/drawing/2014/main" id="{253DF699-FDC0-4467-A900-5AE7213E6E38}"/>
              </a:ext>
            </a:extLst>
          </p:cNvPr>
          <p:cNvSpPr/>
          <p:nvPr/>
        </p:nvSpPr>
        <p:spPr>
          <a:xfrm>
            <a:off x="3398983" y="2382982"/>
            <a:ext cx="660400" cy="221672"/>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0DD763D7-26CA-49A5-9063-F4666AE2EF1D}"/>
              </a:ext>
            </a:extLst>
          </p:cNvPr>
          <p:cNvSpPr txBox="1"/>
          <p:nvPr/>
        </p:nvSpPr>
        <p:spPr>
          <a:xfrm>
            <a:off x="291417" y="673881"/>
            <a:ext cx="2730363"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8.3.1 CLASS A LOADING</a:t>
            </a:r>
          </a:p>
        </p:txBody>
      </p:sp>
      <p:sp>
        <p:nvSpPr>
          <p:cNvPr id="12" name="Rectangle 11">
            <a:extLst>
              <a:ext uri="{FF2B5EF4-FFF2-40B4-BE49-F238E27FC236}">
                <a16:creationId xmlns:a16="http://schemas.microsoft.com/office/drawing/2014/main" id="{6280854A-6B8D-4870-B871-0E8E178641CF}"/>
              </a:ext>
            </a:extLst>
          </p:cNvPr>
          <p:cNvSpPr/>
          <p:nvPr/>
        </p:nvSpPr>
        <p:spPr>
          <a:xfrm>
            <a:off x="1221512" y="1570182"/>
            <a:ext cx="1607127" cy="683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6EF12BF2-BAD4-4FF9-89CC-2055D795DF3A}"/>
              </a:ext>
            </a:extLst>
          </p:cNvPr>
          <p:cNvSpPr/>
          <p:nvPr/>
        </p:nvSpPr>
        <p:spPr>
          <a:xfrm>
            <a:off x="591128" y="2604654"/>
            <a:ext cx="6169891" cy="45719"/>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5E9DBC20-1E97-4928-87E0-28C8B21918C6}"/>
              </a:ext>
            </a:extLst>
          </p:cNvPr>
          <p:cNvSpPr/>
          <p:nvPr/>
        </p:nvSpPr>
        <p:spPr>
          <a:xfrm>
            <a:off x="4681683" y="2253673"/>
            <a:ext cx="175492" cy="35098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29CF570E-CC64-4D1E-BD81-48EFD0C47DAA}"/>
              </a:ext>
            </a:extLst>
          </p:cNvPr>
          <p:cNvSpPr/>
          <p:nvPr/>
        </p:nvSpPr>
        <p:spPr>
          <a:xfrm>
            <a:off x="5637648" y="2253673"/>
            <a:ext cx="175492" cy="35098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E128FF97-0A86-4E73-9AA7-AA72C7D7B8E9}"/>
              </a:ext>
            </a:extLst>
          </p:cNvPr>
          <p:cNvSpPr/>
          <p:nvPr/>
        </p:nvSpPr>
        <p:spPr>
          <a:xfrm>
            <a:off x="4471558" y="1570182"/>
            <a:ext cx="1607127" cy="683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Arrow Connector 17">
            <a:extLst>
              <a:ext uri="{FF2B5EF4-FFF2-40B4-BE49-F238E27FC236}">
                <a16:creationId xmlns:a16="http://schemas.microsoft.com/office/drawing/2014/main" id="{A69C943B-8668-44EA-BF4E-7C2749E0B0EB}"/>
              </a:ext>
            </a:extLst>
          </p:cNvPr>
          <p:cNvCxnSpPr/>
          <p:nvPr/>
        </p:nvCxnSpPr>
        <p:spPr>
          <a:xfrm>
            <a:off x="591128" y="3075709"/>
            <a:ext cx="35098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9F3FFE0-4B67-454D-A087-FB0C93F48FF0}"/>
              </a:ext>
            </a:extLst>
          </p:cNvPr>
          <p:cNvCxnSpPr/>
          <p:nvPr/>
        </p:nvCxnSpPr>
        <p:spPr>
          <a:xfrm>
            <a:off x="6478371" y="2992581"/>
            <a:ext cx="35098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B05AD3E-974F-42AF-83F5-E27E19ED7182}"/>
              </a:ext>
            </a:extLst>
          </p:cNvPr>
          <p:cNvCxnSpPr>
            <a:cxnSpLocks/>
          </p:cNvCxnSpPr>
          <p:nvPr/>
        </p:nvCxnSpPr>
        <p:spPr>
          <a:xfrm>
            <a:off x="1524000" y="2078181"/>
            <a:ext cx="96058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B37D9724-83E9-4822-94BA-C87058B44B46}"/>
              </a:ext>
            </a:extLst>
          </p:cNvPr>
          <p:cNvCxnSpPr>
            <a:cxnSpLocks/>
          </p:cNvCxnSpPr>
          <p:nvPr/>
        </p:nvCxnSpPr>
        <p:spPr>
          <a:xfrm>
            <a:off x="4775200" y="2078181"/>
            <a:ext cx="96058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18AC1554-D915-4E89-A72A-D865C23423F4}"/>
              </a:ext>
            </a:extLst>
          </p:cNvPr>
          <p:cNvCxnSpPr>
            <a:cxnSpLocks/>
          </p:cNvCxnSpPr>
          <p:nvPr/>
        </p:nvCxnSpPr>
        <p:spPr>
          <a:xfrm>
            <a:off x="3325092" y="2096653"/>
            <a:ext cx="73429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B886C7FA-B6C8-4C89-A37B-89258420BC1A}"/>
              </a:ext>
            </a:extLst>
          </p:cNvPr>
          <p:cNvCxnSpPr>
            <a:cxnSpLocks/>
          </p:cNvCxnSpPr>
          <p:nvPr/>
        </p:nvCxnSpPr>
        <p:spPr>
          <a:xfrm>
            <a:off x="5892800" y="2992581"/>
            <a:ext cx="58557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4025A352-C078-4003-933C-9E16C9787F78}"/>
              </a:ext>
            </a:extLst>
          </p:cNvPr>
          <p:cNvCxnSpPr>
            <a:cxnSpLocks/>
          </p:cNvCxnSpPr>
          <p:nvPr/>
        </p:nvCxnSpPr>
        <p:spPr>
          <a:xfrm>
            <a:off x="928726" y="3075709"/>
            <a:ext cx="50291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0CD9143C-2127-42C5-8E8E-46291F722435}"/>
              </a:ext>
            </a:extLst>
          </p:cNvPr>
          <p:cNvCxnSpPr>
            <a:cxnSpLocks/>
          </p:cNvCxnSpPr>
          <p:nvPr/>
        </p:nvCxnSpPr>
        <p:spPr>
          <a:xfrm>
            <a:off x="5637648" y="2992581"/>
            <a:ext cx="227443" cy="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F3FE5ED5-77FF-45FF-BE2D-2F9ABB2E3968}"/>
              </a:ext>
            </a:extLst>
          </p:cNvPr>
          <p:cNvCxnSpPr>
            <a:cxnSpLocks/>
          </p:cNvCxnSpPr>
          <p:nvPr/>
        </p:nvCxnSpPr>
        <p:spPr>
          <a:xfrm>
            <a:off x="1405661" y="3065083"/>
            <a:ext cx="227443" cy="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3464E0D0-6413-43D4-AB50-D4EC84A57C4F}"/>
              </a:ext>
            </a:extLst>
          </p:cNvPr>
          <p:cNvSpPr txBox="1"/>
          <p:nvPr/>
        </p:nvSpPr>
        <p:spPr>
          <a:xfrm>
            <a:off x="560473" y="3118914"/>
            <a:ext cx="412292" cy="307777"/>
          </a:xfrm>
          <a:prstGeom prst="rect">
            <a:avLst/>
          </a:prstGeom>
          <a:noFill/>
        </p:spPr>
        <p:txBody>
          <a:bodyPr wrap="none" rtlCol="0">
            <a:spAutoFit/>
          </a:bodyPr>
          <a:lstStyle/>
          <a:p>
            <a:r>
              <a:rPr lang="en-IN" sz="1400" dirty="0"/>
              <a:t>0.5</a:t>
            </a:r>
          </a:p>
        </p:txBody>
      </p:sp>
      <p:sp>
        <p:nvSpPr>
          <p:cNvPr id="37" name="TextBox 36">
            <a:extLst>
              <a:ext uri="{FF2B5EF4-FFF2-40B4-BE49-F238E27FC236}">
                <a16:creationId xmlns:a16="http://schemas.microsoft.com/office/drawing/2014/main" id="{F515E9F0-CCE7-4D42-917D-9C8057DCFEED}"/>
              </a:ext>
            </a:extLst>
          </p:cNvPr>
          <p:cNvSpPr txBox="1"/>
          <p:nvPr/>
        </p:nvSpPr>
        <p:spPr>
          <a:xfrm>
            <a:off x="923638" y="3118914"/>
            <a:ext cx="503664" cy="307777"/>
          </a:xfrm>
          <a:prstGeom prst="rect">
            <a:avLst/>
          </a:prstGeom>
          <a:noFill/>
        </p:spPr>
        <p:txBody>
          <a:bodyPr wrap="none" rtlCol="0">
            <a:spAutoFit/>
          </a:bodyPr>
          <a:lstStyle/>
          <a:p>
            <a:r>
              <a:rPr lang="en-IN" sz="1400" dirty="0"/>
              <a:t>0.15</a:t>
            </a:r>
          </a:p>
        </p:txBody>
      </p:sp>
      <p:sp>
        <p:nvSpPr>
          <p:cNvPr id="38" name="TextBox 37">
            <a:extLst>
              <a:ext uri="{FF2B5EF4-FFF2-40B4-BE49-F238E27FC236}">
                <a16:creationId xmlns:a16="http://schemas.microsoft.com/office/drawing/2014/main" id="{E1FE6A77-87E6-4B4C-9454-38BB3DD82D62}"/>
              </a:ext>
            </a:extLst>
          </p:cNvPr>
          <p:cNvSpPr txBox="1"/>
          <p:nvPr/>
        </p:nvSpPr>
        <p:spPr>
          <a:xfrm>
            <a:off x="1335930" y="3118914"/>
            <a:ext cx="412292" cy="307777"/>
          </a:xfrm>
          <a:prstGeom prst="rect">
            <a:avLst/>
          </a:prstGeom>
          <a:noFill/>
        </p:spPr>
        <p:txBody>
          <a:bodyPr wrap="none" rtlCol="0">
            <a:spAutoFit/>
          </a:bodyPr>
          <a:lstStyle/>
          <a:p>
            <a:r>
              <a:rPr lang="en-IN" sz="1400" dirty="0"/>
              <a:t>0.5</a:t>
            </a:r>
          </a:p>
        </p:txBody>
      </p:sp>
      <p:sp>
        <p:nvSpPr>
          <p:cNvPr id="39" name="TextBox 38">
            <a:extLst>
              <a:ext uri="{FF2B5EF4-FFF2-40B4-BE49-F238E27FC236}">
                <a16:creationId xmlns:a16="http://schemas.microsoft.com/office/drawing/2014/main" id="{E9109D94-7F00-4242-8090-B5B85963F837}"/>
              </a:ext>
            </a:extLst>
          </p:cNvPr>
          <p:cNvSpPr txBox="1"/>
          <p:nvPr/>
        </p:nvSpPr>
        <p:spPr>
          <a:xfrm>
            <a:off x="6441091" y="3042918"/>
            <a:ext cx="412292" cy="307777"/>
          </a:xfrm>
          <a:prstGeom prst="rect">
            <a:avLst/>
          </a:prstGeom>
          <a:noFill/>
        </p:spPr>
        <p:txBody>
          <a:bodyPr wrap="none" rtlCol="0">
            <a:spAutoFit/>
          </a:bodyPr>
          <a:lstStyle/>
          <a:p>
            <a:r>
              <a:rPr lang="en-IN" sz="1400" dirty="0"/>
              <a:t>0.5</a:t>
            </a:r>
          </a:p>
        </p:txBody>
      </p:sp>
      <p:sp>
        <p:nvSpPr>
          <p:cNvPr id="40" name="TextBox 39">
            <a:extLst>
              <a:ext uri="{FF2B5EF4-FFF2-40B4-BE49-F238E27FC236}">
                <a16:creationId xmlns:a16="http://schemas.microsoft.com/office/drawing/2014/main" id="{50CAA202-3168-4595-9CC3-97867E07A7D6}"/>
              </a:ext>
            </a:extLst>
          </p:cNvPr>
          <p:cNvSpPr txBox="1"/>
          <p:nvPr/>
        </p:nvSpPr>
        <p:spPr>
          <a:xfrm>
            <a:off x="5548276" y="3027013"/>
            <a:ext cx="412292" cy="307777"/>
          </a:xfrm>
          <a:prstGeom prst="rect">
            <a:avLst/>
          </a:prstGeom>
          <a:noFill/>
        </p:spPr>
        <p:txBody>
          <a:bodyPr wrap="none" rtlCol="0">
            <a:spAutoFit/>
          </a:bodyPr>
          <a:lstStyle/>
          <a:p>
            <a:r>
              <a:rPr lang="en-IN" sz="1400" dirty="0"/>
              <a:t>0.5</a:t>
            </a:r>
          </a:p>
        </p:txBody>
      </p:sp>
      <p:sp>
        <p:nvSpPr>
          <p:cNvPr id="41" name="TextBox 40">
            <a:extLst>
              <a:ext uri="{FF2B5EF4-FFF2-40B4-BE49-F238E27FC236}">
                <a16:creationId xmlns:a16="http://schemas.microsoft.com/office/drawing/2014/main" id="{E91F5E7D-E1CE-4499-AA14-BC40622D7835}"/>
              </a:ext>
            </a:extLst>
          </p:cNvPr>
          <p:cNvSpPr txBox="1"/>
          <p:nvPr/>
        </p:nvSpPr>
        <p:spPr>
          <a:xfrm>
            <a:off x="5971699" y="3027013"/>
            <a:ext cx="503664" cy="307777"/>
          </a:xfrm>
          <a:prstGeom prst="rect">
            <a:avLst/>
          </a:prstGeom>
          <a:noFill/>
        </p:spPr>
        <p:txBody>
          <a:bodyPr wrap="none" rtlCol="0">
            <a:spAutoFit/>
          </a:bodyPr>
          <a:lstStyle/>
          <a:p>
            <a:r>
              <a:rPr lang="en-IN" sz="1400" dirty="0"/>
              <a:t>0.15</a:t>
            </a:r>
          </a:p>
        </p:txBody>
      </p:sp>
      <p:sp>
        <p:nvSpPr>
          <p:cNvPr id="42" name="TextBox 41">
            <a:extLst>
              <a:ext uri="{FF2B5EF4-FFF2-40B4-BE49-F238E27FC236}">
                <a16:creationId xmlns:a16="http://schemas.microsoft.com/office/drawing/2014/main" id="{30438A1D-032A-42F1-88F7-AF48A0D5249F}"/>
              </a:ext>
            </a:extLst>
          </p:cNvPr>
          <p:cNvSpPr txBox="1"/>
          <p:nvPr/>
        </p:nvSpPr>
        <p:spPr>
          <a:xfrm>
            <a:off x="5068975" y="1809863"/>
            <a:ext cx="412292" cy="307777"/>
          </a:xfrm>
          <a:prstGeom prst="rect">
            <a:avLst/>
          </a:prstGeom>
          <a:noFill/>
        </p:spPr>
        <p:txBody>
          <a:bodyPr wrap="none" rtlCol="0">
            <a:spAutoFit/>
          </a:bodyPr>
          <a:lstStyle/>
          <a:p>
            <a:r>
              <a:rPr lang="en-IN" sz="1400" dirty="0"/>
              <a:t>1.8</a:t>
            </a:r>
          </a:p>
        </p:txBody>
      </p:sp>
      <p:sp>
        <p:nvSpPr>
          <p:cNvPr id="43" name="TextBox 42">
            <a:extLst>
              <a:ext uri="{FF2B5EF4-FFF2-40B4-BE49-F238E27FC236}">
                <a16:creationId xmlns:a16="http://schemas.microsoft.com/office/drawing/2014/main" id="{E637F570-26FA-4030-852E-C43AF57205CC}"/>
              </a:ext>
            </a:extLst>
          </p:cNvPr>
          <p:cNvSpPr txBox="1"/>
          <p:nvPr/>
        </p:nvSpPr>
        <p:spPr>
          <a:xfrm>
            <a:off x="1818929" y="1809863"/>
            <a:ext cx="412292" cy="307777"/>
          </a:xfrm>
          <a:prstGeom prst="rect">
            <a:avLst/>
          </a:prstGeom>
          <a:noFill/>
        </p:spPr>
        <p:txBody>
          <a:bodyPr wrap="none" rtlCol="0">
            <a:spAutoFit/>
          </a:bodyPr>
          <a:lstStyle/>
          <a:p>
            <a:r>
              <a:rPr lang="en-IN" sz="1400" dirty="0"/>
              <a:t>1.8</a:t>
            </a:r>
          </a:p>
        </p:txBody>
      </p:sp>
      <p:sp>
        <p:nvSpPr>
          <p:cNvPr id="44" name="TextBox 43">
            <a:extLst>
              <a:ext uri="{FF2B5EF4-FFF2-40B4-BE49-F238E27FC236}">
                <a16:creationId xmlns:a16="http://schemas.microsoft.com/office/drawing/2014/main" id="{B3F2DD22-D57F-430B-8C2B-889E9A08618B}"/>
              </a:ext>
            </a:extLst>
          </p:cNvPr>
          <p:cNvSpPr txBox="1"/>
          <p:nvPr/>
        </p:nvSpPr>
        <p:spPr>
          <a:xfrm>
            <a:off x="3523037" y="1835985"/>
            <a:ext cx="412292" cy="307777"/>
          </a:xfrm>
          <a:prstGeom prst="rect">
            <a:avLst/>
          </a:prstGeom>
          <a:noFill/>
        </p:spPr>
        <p:txBody>
          <a:bodyPr wrap="none" rtlCol="0">
            <a:spAutoFit/>
          </a:bodyPr>
          <a:lstStyle/>
          <a:p>
            <a:r>
              <a:rPr lang="en-IN" sz="1400" dirty="0"/>
              <a:t>0.5</a:t>
            </a:r>
          </a:p>
        </p:txBody>
      </p:sp>
      <p:sp>
        <p:nvSpPr>
          <p:cNvPr id="45" name="TextBox 44">
            <a:extLst>
              <a:ext uri="{FF2B5EF4-FFF2-40B4-BE49-F238E27FC236}">
                <a16:creationId xmlns:a16="http://schemas.microsoft.com/office/drawing/2014/main" id="{06DB0F3D-2C4E-4F55-B792-2784527CCDC3}"/>
              </a:ext>
            </a:extLst>
          </p:cNvPr>
          <p:cNvSpPr txBox="1"/>
          <p:nvPr/>
        </p:nvSpPr>
        <p:spPr>
          <a:xfrm>
            <a:off x="8783782" y="766618"/>
            <a:ext cx="1789144" cy="369332"/>
          </a:xfrm>
          <a:prstGeom prst="rect">
            <a:avLst/>
          </a:prstGeom>
          <a:noFill/>
        </p:spPr>
        <p:txBody>
          <a:bodyPr wrap="none" rtlCol="0">
            <a:spAutoFit/>
          </a:bodyPr>
          <a:lstStyle/>
          <a:p>
            <a:r>
              <a:rPr lang="en-IN" dirty="0"/>
              <a:t>CLASS A 55 TONS</a:t>
            </a:r>
          </a:p>
        </p:txBody>
      </p:sp>
      <p:pic>
        <p:nvPicPr>
          <p:cNvPr id="47" name="Picture 46">
            <a:extLst>
              <a:ext uri="{FF2B5EF4-FFF2-40B4-BE49-F238E27FC236}">
                <a16:creationId xmlns:a16="http://schemas.microsoft.com/office/drawing/2014/main" id="{D8A45081-0DBD-4AC0-97A2-51E995C1E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8085" y="1213102"/>
            <a:ext cx="2330427" cy="1082134"/>
          </a:xfrm>
          <a:prstGeom prst="rect">
            <a:avLst/>
          </a:prstGeom>
        </p:spPr>
      </p:pic>
      <p:sp>
        <p:nvSpPr>
          <p:cNvPr id="48" name="TextBox 47">
            <a:extLst>
              <a:ext uri="{FF2B5EF4-FFF2-40B4-BE49-F238E27FC236}">
                <a16:creationId xmlns:a16="http://schemas.microsoft.com/office/drawing/2014/main" id="{94195949-5143-412D-A27B-32EB2A2BBB9C}"/>
              </a:ext>
            </a:extLst>
          </p:cNvPr>
          <p:cNvSpPr txBox="1"/>
          <p:nvPr/>
        </p:nvSpPr>
        <p:spPr>
          <a:xfrm>
            <a:off x="10533881" y="766618"/>
            <a:ext cx="1049903" cy="369332"/>
          </a:xfrm>
          <a:prstGeom prst="rect">
            <a:avLst/>
          </a:prstGeom>
          <a:noFill/>
        </p:spPr>
        <p:txBody>
          <a:bodyPr wrap="none" rtlCol="0">
            <a:spAutoFit/>
          </a:bodyPr>
          <a:lstStyle/>
          <a:p>
            <a:r>
              <a:rPr lang="en-IN" dirty="0"/>
              <a:t>TABLE 6A</a:t>
            </a:r>
          </a:p>
        </p:txBody>
      </p:sp>
      <p:sp>
        <p:nvSpPr>
          <p:cNvPr id="49" name="TextBox 48">
            <a:extLst>
              <a:ext uri="{FF2B5EF4-FFF2-40B4-BE49-F238E27FC236}">
                <a16:creationId xmlns:a16="http://schemas.microsoft.com/office/drawing/2014/main" id="{82FBDC7B-FEBD-44E7-9B97-ABD8AEC633C7}"/>
              </a:ext>
            </a:extLst>
          </p:cNvPr>
          <p:cNvSpPr txBox="1"/>
          <p:nvPr/>
        </p:nvSpPr>
        <p:spPr>
          <a:xfrm>
            <a:off x="591128" y="5252567"/>
            <a:ext cx="4027838"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Eccentricity e = 2.45 m</a:t>
            </a:r>
          </a:p>
        </p:txBody>
      </p:sp>
      <p:sp>
        <p:nvSpPr>
          <p:cNvPr id="53" name="TextBox 52">
            <a:extLst>
              <a:ext uri="{FF2B5EF4-FFF2-40B4-BE49-F238E27FC236}">
                <a16:creationId xmlns:a16="http://schemas.microsoft.com/office/drawing/2014/main" id="{7A944E91-8F19-442A-A72D-9B245D55E7B6}"/>
              </a:ext>
            </a:extLst>
          </p:cNvPr>
          <p:cNvSpPr txBox="1"/>
          <p:nvPr/>
        </p:nvSpPr>
        <p:spPr>
          <a:xfrm>
            <a:off x="291417" y="116202"/>
            <a:ext cx="5711692" cy="461665"/>
          </a:xfrm>
          <a:prstGeom prst="rect">
            <a:avLst/>
          </a:prstGeom>
          <a:noFill/>
        </p:spPr>
        <p:txBody>
          <a:bodyPr wrap="none" rtlCol="0">
            <a:spAutoFit/>
          </a:bodyPr>
          <a:lstStyle/>
          <a:p>
            <a:r>
              <a:rPr lang="en-IN" sz="2400" dirty="0">
                <a:solidFill>
                  <a:schemeClr val="accent1"/>
                </a:solidFill>
                <a:latin typeface="Times New Roman" panose="02020603050405020304" pitchFamily="18" charset="0"/>
                <a:cs typeface="Times New Roman" panose="02020603050405020304" pitchFamily="18" charset="0"/>
              </a:rPr>
              <a:t>8.3 VEHICLE LOAD AND ECENTRICITY</a:t>
            </a:r>
          </a:p>
        </p:txBody>
      </p:sp>
      <p:cxnSp>
        <p:nvCxnSpPr>
          <p:cNvPr id="55" name="Straight Arrow Connector 54">
            <a:extLst>
              <a:ext uri="{FF2B5EF4-FFF2-40B4-BE49-F238E27FC236}">
                <a16:creationId xmlns:a16="http://schemas.microsoft.com/office/drawing/2014/main" id="{2943C7E5-8053-4C0E-BB8C-E35386625310}"/>
              </a:ext>
            </a:extLst>
          </p:cNvPr>
          <p:cNvCxnSpPr/>
          <p:nvPr/>
        </p:nvCxnSpPr>
        <p:spPr>
          <a:xfrm flipH="1">
            <a:off x="6829353" y="2078181"/>
            <a:ext cx="673855" cy="175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9E412D1F-79F8-4270-A4A4-FF87F4FD291B}"/>
              </a:ext>
            </a:extLst>
          </p:cNvPr>
          <p:cNvSpPr txBox="1"/>
          <p:nvPr/>
        </p:nvSpPr>
        <p:spPr>
          <a:xfrm>
            <a:off x="7068720" y="1796595"/>
            <a:ext cx="1399807" cy="369332"/>
          </a:xfrm>
          <a:prstGeom prst="rect">
            <a:avLst/>
          </a:prstGeom>
          <a:noFill/>
        </p:spPr>
        <p:txBody>
          <a:bodyPr wrap="none" rtlCol="0">
            <a:spAutoFit/>
          </a:bodyPr>
          <a:lstStyle/>
          <a:p>
            <a:r>
              <a:rPr lang="en-IN" dirty="0"/>
              <a:t>Crash barrier</a:t>
            </a:r>
          </a:p>
        </p:txBody>
      </p:sp>
      <p:cxnSp>
        <p:nvCxnSpPr>
          <p:cNvPr id="58" name="Straight Arrow Connector 57">
            <a:extLst>
              <a:ext uri="{FF2B5EF4-FFF2-40B4-BE49-F238E27FC236}">
                <a16:creationId xmlns:a16="http://schemas.microsoft.com/office/drawing/2014/main" id="{236F5F84-59D0-4104-B8B2-CF42A6587F04}"/>
              </a:ext>
            </a:extLst>
          </p:cNvPr>
          <p:cNvCxnSpPr/>
          <p:nvPr/>
        </p:nvCxnSpPr>
        <p:spPr>
          <a:xfrm flipH="1">
            <a:off x="6078685" y="1135950"/>
            <a:ext cx="396678" cy="434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F4904FE-9B2A-40C7-A756-AD6947DAF55C}"/>
              </a:ext>
            </a:extLst>
          </p:cNvPr>
          <p:cNvSpPr txBox="1"/>
          <p:nvPr/>
        </p:nvSpPr>
        <p:spPr>
          <a:xfrm>
            <a:off x="6475363" y="950873"/>
            <a:ext cx="842859" cy="369332"/>
          </a:xfrm>
          <a:prstGeom prst="rect">
            <a:avLst/>
          </a:prstGeom>
          <a:noFill/>
        </p:spPr>
        <p:txBody>
          <a:bodyPr wrap="none" rtlCol="0">
            <a:spAutoFit/>
          </a:bodyPr>
          <a:lstStyle/>
          <a:p>
            <a:r>
              <a:rPr lang="en-IN" dirty="0"/>
              <a:t>vehicle</a:t>
            </a:r>
          </a:p>
        </p:txBody>
      </p:sp>
      <p:cxnSp>
        <p:nvCxnSpPr>
          <p:cNvPr id="61" name="Straight Arrow Connector 60">
            <a:extLst>
              <a:ext uri="{FF2B5EF4-FFF2-40B4-BE49-F238E27FC236}">
                <a16:creationId xmlns:a16="http://schemas.microsoft.com/office/drawing/2014/main" id="{35C6FFC6-663A-4022-A475-164396FD6C65}"/>
              </a:ext>
            </a:extLst>
          </p:cNvPr>
          <p:cNvCxnSpPr>
            <a:cxnSpLocks/>
            <a:stCxn id="62" idx="1"/>
          </p:cNvCxnSpPr>
          <p:nvPr/>
        </p:nvCxnSpPr>
        <p:spPr>
          <a:xfrm flipH="1" flipV="1">
            <a:off x="5481268" y="3949432"/>
            <a:ext cx="513162" cy="57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484C75B2-DAAE-4471-86EC-3B6EE263B756}"/>
              </a:ext>
            </a:extLst>
          </p:cNvPr>
          <p:cNvSpPr txBox="1"/>
          <p:nvPr/>
        </p:nvSpPr>
        <p:spPr>
          <a:xfrm>
            <a:off x="5994430" y="3822400"/>
            <a:ext cx="1533177" cy="369332"/>
          </a:xfrm>
          <a:prstGeom prst="rect">
            <a:avLst/>
          </a:prstGeom>
          <a:noFill/>
        </p:spPr>
        <p:txBody>
          <a:bodyPr wrap="none" rtlCol="0">
            <a:spAutoFit/>
          </a:bodyPr>
          <a:lstStyle/>
          <a:p>
            <a:r>
              <a:rPr lang="en-IN" dirty="0"/>
              <a:t>PSC box girder</a:t>
            </a:r>
          </a:p>
        </p:txBody>
      </p:sp>
      <p:cxnSp>
        <p:nvCxnSpPr>
          <p:cNvPr id="64" name="Straight Arrow Connector 63">
            <a:extLst>
              <a:ext uri="{FF2B5EF4-FFF2-40B4-BE49-F238E27FC236}">
                <a16:creationId xmlns:a16="http://schemas.microsoft.com/office/drawing/2014/main" id="{3FC6A5A8-FEC4-4F76-A28C-47F6E9202241}"/>
              </a:ext>
            </a:extLst>
          </p:cNvPr>
          <p:cNvCxnSpPr>
            <a:cxnSpLocks/>
          </p:cNvCxnSpPr>
          <p:nvPr/>
        </p:nvCxnSpPr>
        <p:spPr>
          <a:xfrm>
            <a:off x="3725718" y="1429966"/>
            <a:ext cx="209612" cy="953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D816A20-B4A9-4EA7-87D3-4628C37575A6}"/>
              </a:ext>
            </a:extLst>
          </p:cNvPr>
          <p:cNvSpPr txBox="1"/>
          <p:nvPr/>
        </p:nvSpPr>
        <p:spPr>
          <a:xfrm>
            <a:off x="3229565" y="1126339"/>
            <a:ext cx="889987"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Median</a:t>
            </a:r>
          </a:p>
        </p:txBody>
      </p:sp>
      <p:cxnSp>
        <p:nvCxnSpPr>
          <p:cNvPr id="68" name="Straight Arrow Connector 67">
            <a:extLst>
              <a:ext uri="{FF2B5EF4-FFF2-40B4-BE49-F238E27FC236}">
                <a16:creationId xmlns:a16="http://schemas.microsoft.com/office/drawing/2014/main" id="{F95988EB-8497-4555-8E64-FAA93D48FE1E}"/>
              </a:ext>
            </a:extLst>
          </p:cNvPr>
          <p:cNvCxnSpPr/>
          <p:nvPr/>
        </p:nvCxnSpPr>
        <p:spPr>
          <a:xfrm flipH="1" flipV="1">
            <a:off x="6761019" y="2650373"/>
            <a:ext cx="557203"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34D6909-31D1-4669-B1E3-057CBE719252}"/>
              </a:ext>
            </a:extLst>
          </p:cNvPr>
          <p:cNvSpPr txBox="1"/>
          <p:nvPr/>
        </p:nvSpPr>
        <p:spPr>
          <a:xfrm>
            <a:off x="7050132" y="2555267"/>
            <a:ext cx="1427314" cy="646331"/>
          </a:xfrm>
          <a:prstGeom prst="rect">
            <a:avLst/>
          </a:prstGeom>
          <a:noFill/>
        </p:spPr>
        <p:txBody>
          <a:bodyPr wrap="none" rtlCol="0">
            <a:spAutoFit/>
          </a:bodyPr>
          <a:lstStyle/>
          <a:p>
            <a:r>
              <a:rPr lang="en-IN" dirty="0"/>
              <a:t>Wearing coat</a:t>
            </a:r>
          </a:p>
          <a:p>
            <a:r>
              <a:rPr lang="en-IN" dirty="0"/>
              <a:t>0.075</a:t>
            </a:r>
          </a:p>
        </p:txBody>
      </p:sp>
      <p:sp>
        <p:nvSpPr>
          <p:cNvPr id="70" name="TextBox 69">
            <a:extLst>
              <a:ext uri="{FF2B5EF4-FFF2-40B4-BE49-F238E27FC236}">
                <a16:creationId xmlns:a16="http://schemas.microsoft.com/office/drawing/2014/main" id="{25D11290-E00E-4918-915E-5F9156161AF2}"/>
              </a:ext>
            </a:extLst>
          </p:cNvPr>
          <p:cNvSpPr txBox="1"/>
          <p:nvPr/>
        </p:nvSpPr>
        <p:spPr>
          <a:xfrm>
            <a:off x="546611" y="5760536"/>
            <a:ext cx="2403222" cy="369332"/>
          </a:xfrm>
          <a:prstGeom prst="rect">
            <a:avLst/>
          </a:prstGeom>
          <a:noFill/>
        </p:spPr>
        <p:txBody>
          <a:bodyPr wrap="none" rtlCol="0">
            <a:spAutoFit/>
          </a:bodyPr>
          <a:lstStyle/>
          <a:p>
            <a:r>
              <a:rPr lang="en-IN" dirty="0">
                <a:solidFill>
                  <a:srgbClr val="FF0000"/>
                </a:solidFill>
                <a:latin typeface="Times New Roman" panose="02020603050405020304" pitchFamily="18" charset="0"/>
                <a:cs typeface="Times New Roman" panose="02020603050405020304" pitchFamily="18" charset="0"/>
              </a:rPr>
              <a:t>All dimensions are in m</a:t>
            </a:r>
          </a:p>
        </p:txBody>
      </p:sp>
      <p:pic>
        <p:nvPicPr>
          <p:cNvPr id="71" name="Picture 70" descr="Define Standard Vehicular Load">
            <a:extLst>
              <a:ext uri="{FF2B5EF4-FFF2-40B4-BE49-F238E27FC236}">
                <a16:creationId xmlns:a16="http://schemas.microsoft.com/office/drawing/2014/main" id="{E4339BA4-AE63-46F4-A97E-44830F07DAE3}"/>
              </a:ext>
            </a:extLst>
          </p:cNvPr>
          <p:cNvPicPr/>
          <p:nvPr/>
        </p:nvPicPr>
        <p:blipFill>
          <a:blip r:embed="rId4">
            <a:extLst>
              <a:ext uri="{28A0092B-C50C-407E-A947-70E740481C1C}">
                <a14:useLocalDpi xmlns:a14="http://schemas.microsoft.com/office/drawing/2010/main" val="0"/>
              </a:ext>
            </a:extLst>
          </a:blip>
          <a:stretch>
            <a:fillRect/>
          </a:stretch>
        </p:blipFill>
        <p:spPr>
          <a:xfrm>
            <a:off x="8580241" y="2555267"/>
            <a:ext cx="3329831" cy="3718324"/>
          </a:xfrm>
          <a:prstGeom prst="rect">
            <a:avLst/>
          </a:prstGeom>
        </p:spPr>
      </p:pic>
      <p:cxnSp>
        <p:nvCxnSpPr>
          <p:cNvPr id="73" name="Straight Arrow Connector 72">
            <a:extLst>
              <a:ext uri="{FF2B5EF4-FFF2-40B4-BE49-F238E27FC236}">
                <a16:creationId xmlns:a16="http://schemas.microsoft.com/office/drawing/2014/main" id="{C4E30CD0-82AA-40A3-9D54-787DB08EEBCB}"/>
              </a:ext>
            </a:extLst>
          </p:cNvPr>
          <p:cNvCxnSpPr>
            <a:endCxn id="3" idx="2"/>
          </p:cNvCxnSpPr>
          <p:nvPr/>
        </p:nvCxnSpPr>
        <p:spPr>
          <a:xfrm>
            <a:off x="591128" y="4292599"/>
            <a:ext cx="302006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31CFEAAB-0BFC-4329-B470-EC1B22EBDB1E}"/>
              </a:ext>
            </a:extLst>
          </p:cNvPr>
          <p:cNvCxnSpPr>
            <a:cxnSpLocks/>
            <a:stCxn id="3" idx="2"/>
          </p:cNvCxnSpPr>
          <p:nvPr/>
        </p:nvCxnSpPr>
        <p:spPr>
          <a:xfrm>
            <a:off x="3611191" y="4292599"/>
            <a:ext cx="3149827" cy="1038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6FD7090E-2264-4DE2-A8FE-0AC76842430E}"/>
              </a:ext>
            </a:extLst>
          </p:cNvPr>
          <p:cNvCxnSpPr/>
          <p:nvPr/>
        </p:nvCxnSpPr>
        <p:spPr>
          <a:xfrm>
            <a:off x="591128" y="4795736"/>
            <a:ext cx="616989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1B6BB9B5-D3D6-40FA-9349-BBE7ECA372D9}"/>
              </a:ext>
            </a:extLst>
          </p:cNvPr>
          <p:cNvCxnSpPr/>
          <p:nvPr/>
        </p:nvCxnSpPr>
        <p:spPr>
          <a:xfrm>
            <a:off x="591128" y="4084431"/>
            <a:ext cx="0" cy="810197"/>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1FAAD166-4FAD-49F7-8FCD-32386F7FFC6C}"/>
              </a:ext>
            </a:extLst>
          </p:cNvPr>
          <p:cNvCxnSpPr>
            <a:stCxn id="3" idx="2"/>
          </p:cNvCxnSpPr>
          <p:nvPr/>
        </p:nvCxnSpPr>
        <p:spPr>
          <a:xfrm>
            <a:off x="3611191" y="4292599"/>
            <a:ext cx="0" cy="211307"/>
          </a:xfrm>
          <a:prstGeom prst="line">
            <a:avLst/>
          </a:prstGeom>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2F335034-685A-4BE8-835C-BFB32FE5C50A}"/>
              </a:ext>
            </a:extLst>
          </p:cNvPr>
          <p:cNvCxnSpPr/>
          <p:nvPr/>
        </p:nvCxnSpPr>
        <p:spPr>
          <a:xfrm>
            <a:off x="6761018" y="4191732"/>
            <a:ext cx="0" cy="702896"/>
          </a:xfrm>
          <a:prstGeom prst="line">
            <a:avLst/>
          </a:prstGeom>
        </p:spPr>
        <p:style>
          <a:lnRef idx="1">
            <a:schemeClr val="dk1"/>
          </a:lnRef>
          <a:fillRef idx="0">
            <a:schemeClr val="dk1"/>
          </a:fillRef>
          <a:effectRef idx="0">
            <a:schemeClr val="dk1"/>
          </a:effectRef>
          <a:fontRef idx="minor">
            <a:schemeClr val="tx1"/>
          </a:fontRef>
        </p:style>
      </p:cxnSp>
      <p:sp>
        <p:nvSpPr>
          <p:cNvPr id="86" name="TextBox 85">
            <a:extLst>
              <a:ext uri="{FF2B5EF4-FFF2-40B4-BE49-F238E27FC236}">
                <a16:creationId xmlns:a16="http://schemas.microsoft.com/office/drawing/2014/main" id="{86B0641A-827B-4B6B-8963-83990C39B370}"/>
              </a:ext>
            </a:extLst>
          </p:cNvPr>
          <p:cNvSpPr txBox="1"/>
          <p:nvPr/>
        </p:nvSpPr>
        <p:spPr>
          <a:xfrm>
            <a:off x="1857666" y="3996210"/>
            <a:ext cx="301686" cy="369332"/>
          </a:xfrm>
          <a:prstGeom prst="rect">
            <a:avLst/>
          </a:prstGeom>
          <a:noFill/>
        </p:spPr>
        <p:txBody>
          <a:bodyPr wrap="none" rtlCol="0">
            <a:spAutoFit/>
          </a:bodyPr>
          <a:lstStyle/>
          <a:p>
            <a:r>
              <a:rPr lang="en-IN" dirty="0"/>
              <a:t>8</a:t>
            </a:r>
          </a:p>
        </p:txBody>
      </p:sp>
      <p:sp>
        <p:nvSpPr>
          <p:cNvPr id="87" name="TextBox 86">
            <a:extLst>
              <a:ext uri="{FF2B5EF4-FFF2-40B4-BE49-F238E27FC236}">
                <a16:creationId xmlns:a16="http://schemas.microsoft.com/office/drawing/2014/main" id="{DE800FB1-364D-4878-81B5-2AD651040924}"/>
              </a:ext>
            </a:extLst>
          </p:cNvPr>
          <p:cNvSpPr txBox="1"/>
          <p:nvPr/>
        </p:nvSpPr>
        <p:spPr>
          <a:xfrm>
            <a:off x="5192795" y="3996210"/>
            <a:ext cx="301686" cy="369332"/>
          </a:xfrm>
          <a:prstGeom prst="rect">
            <a:avLst/>
          </a:prstGeom>
          <a:noFill/>
        </p:spPr>
        <p:txBody>
          <a:bodyPr wrap="none" rtlCol="0">
            <a:spAutoFit/>
          </a:bodyPr>
          <a:lstStyle/>
          <a:p>
            <a:r>
              <a:rPr lang="en-IN" dirty="0"/>
              <a:t>8</a:t>
            </a:r>
          </a:p>
        </p:txBody>
      </p:sp>
      <p:sp>
        <p:nvSpPr>
          <p:cNvPr id="88" name="TextBox 87">
            <a:extLst>
              <a:ext uri="{FF2B5EF4-FFF2-40B4-BE49-F238E27FC236}">
                <a16:creationId xmlns:a16="http://schemas.microsoft.com/office/drawing/2014/main" id="{D42CF946-FA40-4964-8D91-79C720CD506F}"/>
              </a:ext>
            </a:extLst>
          </p:cNvPr>
          <p:cNvSpPr txBox="1"/>
          <p:nvPr/>
        </p:nvSpPr>
        <p:spPr>
          <a:xfrm>
            <a:off x="3405767" y="4484628"/>
            <a:ext cx="418704" cy="369332"/>
          </a:xfrm>
          <a:prstGeom prst="rect">
            <a:avLst/>
          </a:prstGeom>
          <a:noFill/>
        </p:spPr>
        <p:txBody>
          <a:bodyPr wrap="none" rtlCol="0">
            <a:spAutoFit/>
          </a:bodyPr>
          <a:lstStyle/>
          <a:p>
            <a:r>
              <a:rPr lang="en-IN" dirty="0"/>
              <a:t>16</a:t>
            </a:r>
          </a:p>
        </p:txBody>
      </p:sp>
    </p:spTree>
    <p:extLst>
      <p:ext uri="{BB962C8B-B14F-4D97-AF65-F5344CB8AC3E}">
        <p14:creationId xmlns:p14="http://schemas.microsoft.com/office/powerpoint/2010/main" val="3700487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2095F9-B65B-47A9-8740-62DEB3B67675}"/>
              </a:ext>
            </a:extLst>
          </p:cNvPr>
          <p:cNvPicPr>
            <a:picLocks noChangeAspect="1"/>
          </p:cNvPicPr>
          <p:nvPr/>
        </p:nvPicPr>
        <p:blipFill rotWithShape="1">
          <a:blip r:embed="rId2">
            <a:extLst>
              <a:ext uri="{28A0092B-C50C-407E-A947-70E740481C1C}">
                <a14:useLocalDpi xmlns:a14="http://schemas.microsoft.com/office/drawing/2010/main" val="0"/>
              </a:ext>
            </a:extLst>
          </a:blip>
          <a:srcRect t="16728" r="573"/>
          <a:stretch/>
        </p:blipFill>
        <p:spPr>
          <a:xfrm>
            <a:off x="368999" y="2623805"/>
            <a:ext cx="6484384" cy="1687945"/>
          </a:xfrm>
          <a:prstGeom prst="rect">
            <a:avLst/>
          </a:prstGeom>
        </p:spPr>
      </p:pic>
      <p:sp>
        <p:nvSpPr>
          <p:cNvPr id="4" name="Rectangle: Rounded Corners 3">
            <a:extLst>
              <a:ext uri="{FF2B5EF4-FFF2-40B4-BE49-F238E27FC236}">
                <a16:creationId xmlns:a16="http://schemas.microsoft.com/office/drawing/2014/main" id="{FFF98F5F-32E2-46DF-997A-C9CB4F594637}"/>
              </a:ext>
            </a:extLst>
          </p:cNvPr>
          <p:cNvSpPr/>
          <p:nvPr/>
        </p:nvSpPr>
        <p:spPr>
          <a:xfrm>
            <a:off x="1431637" y="2382982"/>
            <a:ext cx="138545"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1CB55BBC-B2D1-465C-A09F-B2814C463B69}"/>
              </a:ext>
            </a:extLst>
          </p:cNvPr>
          <p:cNvSpPr/>
          <p:nvPr/>
        </p:nvSpPr>
        <p:spPr>
          <a:xfrm>
            <a:off x="5781964" y="2382982"/>
            <a:ext cx="138545"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rapezoid 7">
            <a:extLst>
              <a:ext uri="{FF2B5EF4-FFF2-40B4-BE49-F238E27FC236}">
                <a16:creationId xmlns:a16="http://schemas.microsoft.com/office/drawing/2014/main" id="{CBEC7C48-D8F0-4064-99A2-2AB204ADA86C}"/>
              </a:ext>
            </a:extLst>
          </p:cNvPr>
          <p:cNvSpPr/>
          <p:nvPr/>
        </p:nvSpPr>
        <p:spPr>
          <a:xfrm>
            <a:off x="591128" y="1985818"/>
            <a:ext cx="350982" cy="618836"/>
          </a:xfrm>
          <a:prstGeom prst="trapezoid">
            <a:avLst>
              <a:gd name="adj" fmla="val 45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rapezoid 8">
            <a:extLst>
              <a:ext uri="{FF2B5EF4-FFF2-40B4-BE49-F238E27FC236}">
                <a16:creationId xmlns:a16="http://schemas.microsoft.com/office/drawing/2014/main" id="{C52287AA-5451-47D2-BF55-BABBCAA2F0F7}"/>
              </a:ext>
            </a:extLst>
          </p:cNvPr>
          <p:cNvSpPr/>
          <p:nvPr/>
        </p:nvSpPr>
        <p:spPr>
          <a:xfrm>
            <a:off x="6410037" y="1985818"/>
            <a:ext cx="350982" cy="618836"/>
          </a:xfrm>
          <a:prstGeom prst="trapezoid">
            <a:avLst>
              <a:gd name="adj" fmla="val 45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rapezoid 9">
            <a:extLst>
              <a:ext uri="{FF2B5EF4-FFF2-40B4-BE49-F238E27FC236}">
                <a16:creationId xmlns:a16="http://schemas.microsoft.com/office/drawing/2014/main" id="{253DF699-FDC0-4467-A900-5AE7213E6E38}"/>
              </a:ext>
            </a:extLst>
          </p:cNvPr>
          <p:cNvSpPr/>
          <p:nvPr/>
        </p:nvSpPr>
        <p:spPr>
          <a:xfrm>
            <a:off x="3398983" y="2382982"/>
            <a:ext cx="660400" cy="221672"/>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0DD763D7-26CA-49A5-9063-F4666AE2EF1D}"/>
              </a:ext>
            </a:extLst>
          </p:cNvPr>
          <p:cNvSpPr txBox="1"/>
          <p:nvPr/>
        </p:nvSpPr>
        <p:spPr>
          <a:xfrm>
            <a:off x="368999" y="573867"/>
            <a:ext cx="3121367"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8.3.2 CLASS 70 R LOADING</a:t>
            </a:r>
          </a:p>
        </p:txBody>
      </p:sp>
      <p:pic>
        <p:nvPicPr>
          <p:cNvPr id="14" name="Picture 13">
            <a:extLst>
              <a:ext uri="{FF2B5EF4-FFF2-40B4-BE49-F238E27FC236}">
                <a16:creationId xmlns:a16="http://schemas.microsoft.com/office/drawing/2014/main" id="{6B1F344D-AD6B-438E-AA5A-DF374B64C3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2547" y="1320205"/>
            <a:ext cx="2433792" cy="1422501"/>
          </a:xfrm>
          <a:prstGeom prst="rect">
            <a:avLst/>
          </a:prstGeom>
        </p:spPr>
      </p:pic>
      <p:sp>
        <p:nvSpPr>
          <p:cNvPr id="15" name="TextBox 14">
            <a:extLst>
              <a:ext uri="{FF2B5EF4-FFF2-40B4-BE49-F238E27FC236}">
                <a16:creationId xmlns:a16="http://schemas.microsoft.com/office/drawing/2014/main" id="{A887178C-65F9-4DBE-9D35-5FB61C5928DE}"/>
              </a:ext>
            </a:extLst>
          </p:cNvPr>
          <p:cNvSpPr txBox="1"/>
          <p:nvPr/>
        </p:nvSpPr>
        <p:spPr>
          <a:xfrm>
            <a:off x="536032" y="5173936"/>
            <a:ext cx="6679805" cy="369332"/>
          </a:xfrm>
          <a:prstGeom prst="rect">
            <a:avLst/>
          </a:prstGeom>
          <a:noFill/>
        </p:spPr>
        <p:txBody>
          <a:bodyPr wrap="square" rtlCol="0">
            <a:spAutoFit/>
          </a:bodyPr>
          <a:lstStyle/>
          <a:p>
            <a:r>
              <a:rPr lang="en-IN" dirty="0"/>
              <a:t>Eccentricity e = 3.2 m</a:t>
            </a:r>
          </a:p>
        </p:txBody>
      </p:sp>
      <p:sp>
        <p:nvSpPr>
          <p:cNvPr id="17" name="Rectangle: Rounded Corners 16">
            <a:extLst>
              <a:ext uri="{FF2B5EF4-FFF2-40B4-BE49-F238E27FC236}">
                <a16:creationId xmlns:a16="http://schemas.microsoft.com/office/drawing/2014/main" id="{ED49D3D0-882C-4B13-821D-242CC2B49244}"/>
              </a:ext>
            </a:extLst>
          </p:cNvPr>
          <p:cNvSpPr/>
          <p:nvPr/>
        </p:nvSpPr>
        <p:spPr>
          <a:xfrm>
            <a:off x="1431637" y="2253673"/>
            <a:ext cx="175492" cy="35098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6255F8CA-502A-4506-874C-55C6B913625D}"/>
              </a:ext>
            </a:extLst>
          </p:cNvPr>
          <p:cNvSpPr/>
          <p:nvPr/>
        </p:nvSpPr>
        <p:spPr>
          <a:xfrm>
            <a:off x="2387602" y="2253673"/>
            <a:ext cx="175492" cy="35098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9B8235F4-6EBD-4D6E-95B5-A0450233822F}"/>
              </a:ext>
            </a:extLst>
          </p:cNvPr>
          <p:cNvSpPr/>
          <p:nvPr/>
        </p:nvSpPr>
        <p:spPr>
          <a:xfrm>
            <a:off x="1221512" y="1570182"/>
            <a:ext cx="1607127" cy="683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19">
            <a:extLst>
              <a:ext uri="{FF2B5EF4-FFF2-40B4-BE49-F238E27FC236}">
                <a16:creationId xmlns:a16="http://schemas.microsoft.com/office/drawing/2014/main" id="{9DCFD945-0808-47DC-90D6-142387E05FCD}"/>
              </a:ext>
            </a:extLst>
          </p:cNvPr>
          <p:cNvSpPr/>
          <p:nvPr/>
        </p:nvSpPr>
        <p:spPr>
          <a:xfrm>
            <a:off x="591128" y="2604654"/>
            <a:ext cx="6169891" cy="45719"/>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C996D496-509B-4D74-B9AE-C02B201140A2}"/>
              </a:ext>
            </a:extLst>
          </p:cNvPr>
          <p:cNvSpPr/>
          <p:nvPr/>
        </p:nvSpPr>
        <p:spPr>
          <a:xfrm>
            <a:off x="4681683" y="2253673"/>
            <a:ext cx="175492" cy="35098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2" name="Rectangle: Rounded Corners 21">
            <a:extLst>
              <a:ext uri="{FF2B5EF4-FFF2-40B4-BE49-F238E27FC236}">
                <a16:creationId xmlns:a16="http://schemas.microsoft.com/office/drawing/2014/main" id="{4B111263-60F8-4E66-9483-808DFF698C25}"/>
              </a:ext>
            </a:extLst>
          </p:cNvPr>
          <p:cNvSpPr/>
          <p:nvPr/>
        </p:nvSpPr>
        <p:spPr>
          <a:xfrm>
            <a:off x="5637648" y="2253673"/>
            <a:ext cx="175492" cy="35098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8B90F7C1-4C55-4ABD-A2BD-A6CC38DFD39B}"/>
              </a:ext>
            </a:extLst>
          </p:cNvPr>
          <p:cNvSpPr/>
          <p:nvPr/>
        </p:nvSpPr>
        <p:spPr>
          <a:xfrm>
            <a:off x="4471558" y="1570182"/>
            <a:ext cx="1607127" cy="683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Picture 23" descr="Define Standard Vehicular Load">
            <a:extLst>
              <a:ext uri="{FF2B5EF4-FFF2-40B4-BE49-F238E27FC236}">
                <a16:creationId xmlns:a16="http://schemas.microsoft.com/office/drawing/2014/main" id="{9A8EC1C6-8003-4396-A755-FA3DB814E5EE}"/>
              </a:ext>
            </a:extLst>
          </p:cNvPr>
          <p:cNvPicPr/>
          <p:nvPr/>
        </p:nvPicPr>
        <p:blipFill>
          <a:blip r:embed="rId4">
            <a:extLst>
              <a:ext uri="{28A0092B-C50C-407E-A947-70E740481C1C}">
                <a14:useLocalDpi xmlns:a14="http://schemas.microsoft.com/office/drawing/2010/main" val="0"/>
              </a:ext>
            </a:extLst>
          </a:blip>
          <a:stretch>
            <a:fillRect/>
          </a:stretch>
        </p:blipFill>
        <p:spPr>
          <a:xfrm>
            <a:off x="8644307" y="3162082"/>
            <a:ext cx="3138052" cy="3362459"/>
          </a:xfrm>
          <a:prstGeom prst="rect">
            <a:avLst/>
          </a:prstGeom>
        </p:spPr>
      </p:pic>
      <p:cxnSp>
        <p:nvCxnSpPr>
          <p:cNvPr id="26" name="Straight Arrow Connector 25">
            <a:extLst>
              <a:ext uri="{FF2B5EF4-FFF2-40B4-BE49-F238E27FC236}">
                <a16:creationId xmlns:a16="http://schemas.microsoft.com/office/drawing/2014/main" id="{7257F2A2-AF4F-4C3D-978D-FDFE92C6C9AF}"/>
              </a:ext>
            </a:extLst>
          </p:cNvPr>
          <p:cNvCxnSpPr/>
          <p:nvPr/>
        </p:nvCxnSpPr>
        <p:spPr>
          <a:xfrm>
            <a:off x="942110" y="3112851"/>
            <a:ext cx="48952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E5C0256-43EB-45CE-8737-6E1A0A6F4409}"/>
              </a:ext>
            </a:extLst>
          </p:cNvPr>
          <p:cNvCxnSpPr/>
          <p:nvPr/>
        </p:nvCxnSpPr>
        <p:spPr>
          <a:xfrm>
            <a:off x="942110" y="2918298"/>
            <a:ext cx="0" cy="3599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3C4B715-2D8A-45FA-B6AB-8EE2E807854B}"/>
              </a:ext>
            </a:extLst>
          </p:cNvPr>
          <p:cNvCxnSpPr/>
          <p:nvPr/>
        </p:nvCxnSpPr>
        <p:spPr>
          <a:xfrm>
            <a:off x="1431637" y="2966936"/>
            <a:ext cx="0" cy="321013"/>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2D0FD33-DC45-403E-B0E2-1EC2A0340542}"/>
              </a:ext>
            </a:extLst>
          </p:cNvPr>
          <p:cNvSpPr txBox="1"/>
          <p:nvPr/>
        </p:nvSpPr>
        <p:spPr>
          <a:xfrm>
            <a:off x="974386" y="2782270"/>
            <a:ext cx="476412" cy="369332"/>
          </a:xfrm>
          <a:prstGeom prst="rect">
            <a:avLst/>
          </a:prstGeom>
          <a:noFill/>
        </p:spPr>
        <p:txBody>
          <a:bodyPr wrap="none" rtlCol="0">
            <a:spAutoFit/>
          </a:bodyPr>
          <a:lstStyle/>
          <a:p>
            <a:r>
              <a:rPr lang="en-IN" dirty="0"/>
              <a:t>1.2</a:t>
            </a:r>
          </a:p>
        </p:txBody>
      </p:sp>
      <p:cxnSp>
        <p:nvCxnSpPr>
          <p:cNvPr id="33" name="Straight Arrow Connector 32">
            <a:extLst>
              <a:ext uri="{FF2B5EF4-FFF2-40B4-BE49-F238E27FC236}">
                <a16:creationId xmlns:a16="http://schemas.microsoft.com/office/drawing/2014/main" id="{2EF2FE78-0045-458B-BB33-1ED4E58F8A4D}"/>
              </a:ext>
            </a:extLst>
          </p:cNvPr>
          <p:cNvCxnSpPr/>
          <p:nvPr/>
        </p:nvCxnSpPr>
        <p:spPr>
          <a:xfrm>
            <a:off x="579711" y="3098259"/>
            <a:ext cx="36239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5469449-0620-44C5-8499-19E6D3FB4309}"/>
              </a:ext>
            </a:extLst>
          </p:cNvPr>
          <p:cNvCxnSpPr/>
          <p:nvPr/>
        </p:nvCxnSpPr>
        <p:spPr>
          <a:xfrm>
            <a:off x="579711" y="2918298"/>
            <a:ext cx="0" cy="359923"/>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7FD5A09-339C-4B1A-9290-532F0D2B0D27}"/>
              </a:ext>
            </a:extLst>
          </p:cNvPr>
          <p:cNvSpPr txBox="1"/>
          <p:nvPr/>
        </p:nvSpPr>
        <p:spPr>
          <a:xfrm>
            <a:off x="536032" y="2792750"/>
            <a:ext cx="476412" cy="369332"/>
          </a:xfrm>
          <a:prstGeom prst="rect">
            <a:avLst/>
          </a:prstGeom>
          <a:noFill/>
        </p:spPr>
        <p:txBody>
          <a:bodyPr wrap="none" rtlCol="0">
            <a:spAutoFit/>
          </a:bodyPr>
          <a:lstStyle/>
          <a:p>
            <a:r>
              <a:rPr lang="en-IN" dirty="0"/>
              <a:t>0.5</a:t>
            </a:r>
          </a:p>
        </p:txBody>
      </p:sp>
      <p:cxnSp>
        <p:nvCxnSpPr>
          <p:cNvPr id="38" name="Straight Arrow Connector 37">
            <a:extLst>
              <a:ext uri="{FF2B5EF4-FFF2-40B4-BE49-F238E27FC236}">
                <a16:creationId xmlns:a16="http://schemas.microsoft.com/office/drawing/2014/main" id="{957D4698-F969-4BC5-9B59-0B25027E3042}"/>
              </a:ext>
            </a:extLst>
          </p:cNvPr>
          <p:cNvCxnSpPr/>
          <p:nvPr/>
        </p:nvCxnSpPr>
        <p:spPr>
          <a:xfrm>
            <a:off x="1519383" y="1985818"/>
            <a:ext cx="95596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8D38CD0D-3287-4B0B-86E9-50FA006BBE91}"/>
              </a:ext>
            </a:extLst>
          </p:cNvPr>
          <p:cNvCxnSpPr/>
          <p:nvPr/>
        </p:nvCxnSpPr>
        <p:spPr>
          <a:xfrm>
            <a:off x="4769429" y="2006649"/>
            <a:ext cx="95596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171C8A2B-91AA-42F2-B60D-CE5D6260AC09}"/>
              </a:ext>
            </a:extLst>
          </p:cNvPr>
          <p:cNvCxnSpPr/>
          <p:nvPr/>
        </p:nvCxnSpPr>
        <p:spPr>
          <a:xfrm>
            <a:off x="591128" y="4292599"/>
            <a:ext cx="302006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7895B9EE-6AA7-4D9B-9BDC-7801A8A59759}"/>
              </a:ext>
            </a:extLst>
          </p:cNvPr>
          <p:cNvCxnSpPr/>
          <p:nvPr/>
        </p:nvCxnSpPr>
        <p:spPr>
          <a:xfrm>
            <a:off x="591128" y="4795736"/>
            <a:ext cx="616989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48B7DB92-ACFD-4FFC-B2EC-2E1FCFD80549}"/>
              </a:ext>
            </a:extLst>
          </p:cNvPr>
          <p:cNvCxnSpPr/>
          <p:nvPr/>
        </p:nvCxnSpPr>
        <p:spPr>
          <a:xfrm>
            <a:off x="591128" y="4084431"/>
            <a:ext cx="0" cy="810197"/>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34F00DB3-E8C2-418C-A40D-8221DDB07615}"/>
              </a:ext>
            </a:extLst>
          </p:cNvPr>
          <p:cNvCxnSpPr/>
          <p:nvPr/>
        </p:nvCxnSpPr>
        <p:spPr>
          <a:xfrm>
            <a:off x="6761018" y="4191732"/>
            <a:ext cx="0" cy="702896"/>
          </a:xfrm>
          <a:prstGeom prst="line">
            <a:avLst/>
          </a:prstGeom>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ADD7A1FA-8E77-4438-B371-B7510612A0F6}"/>
              </a:ext>
            </a:extLst>
          </p:cNvPr>
          <p:cNvSpPr txBox="1"/>
          <p:nvPr/>
        </p:nvSpPr>
        <p:spPr>
          <a:xfrm>
            <a:off x="1857666" y="3996210"/>
            <a:ext cx="301686" cy="369332"/>
          </a:xfrm>
          <a:prstGeom prst="rect">
            <a:avLst/>
          </a:prstGeom>
          <a:noFill/>
        </p:spPr>
        <p:txBody>
          <a:bodyPr wrap="none" rtlCol="0">
            <a:spAutoFit/>
          </a:bodyPr>
          <a:lstStyle/>
          <a:p>
            <a:r>
              <a:rPr lang="en-IN" dirty="0"/>
              <a:t>8</a:t>
            </a:r>
          </a:p>
        </p:txBody>
      </p:sp>
      <p:sp>
        <p:nvSpPr>
          <p:cNvPr id="45" name="TextBox 44">
            <a:extLst>
              <a:ext uri="{FF2B5EF4-FFF2-40B4-BE49-F238E27FC236}">
                <a16:creationId xmlns:a16="http://schemas.microsoft.com/office/drawing/2014/main" id="{9B81D164-9A10-453C-AABF-15B14830E550}"/>
              </a:ext>
            </a:extLst>
          </p:cNvPr>
          <p:cNvSpPr txBox="1"/>
          <p:nvPr/>
        </p:nvSpPr>
        <p:spPr>
          <a:xfrm>
            <a:off x="5192795" y="3996210"/>
            <a:ext cx="301686" cy="369332"/>
          </a:xfrm>
          <a:prstGeom prst="rect">
            <a:avLst/>
          </a:prstGeom>
          <a:noFill/>
        </p:spPr>
        <p:txBody>
          <a:bodyPr wrap="none" rtlCol="0">
            <a:spAutoFit/>
          </a:bodyPr>
          <a:lstStyle/>
          <a:p>
            <a:r>
              <a:rPr lang="en-IN" dirty="0"/>
              <a:t>8</a:t>
            </a:r>
          </a:p>
        </p:txBody>
      </p:sp>
      <p:cxnSp>
        <p:nvCxnSpPr>
          <p:cNvPr id="46" name="Straight Arrow Connector 45">
            <a:extLst>
              <a:ext uri="{FF2B5EF4-FFF2-40B4-BE49-F238E27FC236}">
                <a16:creationId xmlns:a16="http://schemas.microsoft.com/office/drawing/2014/main" id="{F518E1A2-9F9B-4F40-88EB-5341C7A5FB60}"/>
              </a:ext>
            </a:extLst>
          </p:cNvPr>
          <p:cNvCxnSpPr>
            <a:cxnSpLocks/>
          </p:cNvCxnSpPr>
          <p:nvPr/>
        </p:nvCxnSpPr>
        <p:spPr>
          <a:xfrm>
            <a:off x="3611191" y="4292599"/>
            <a:ext cx="3149827" cy="1038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B16B8FEB-2E41-438D-B938-40D2333204F7}"/>
              </a:ext>
            </a:extLst>
          </p:cNvPr>
          <p:cNvCxnSpPr/>
          <p:nvPr/>
        </p:nvCxnSpPr>
        <p:spPr>
          <a:xfrm>
            <a:off x="3611191" y="4292599"/>
            <a:ext cx="0" cy="211307"/>
          </a:xfrm>
          <a:prstGeom prst="line">
            <a:avLst/>
          </a:prstGeom>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CBFA8201-D775-4486-982F-8D64C578AC07}"/>
              </a:ext>
            </a:extLst>
          </p:cNvPr>
          <p:cNvSpPr txBox="1"/>
          <p:nvPr/>
        </p:nvSpPr>
        <p:spPr>
          <a:xfrm>
            <a:off x="3405767" y="4484628"/>
            <a:ext cx="418704" cy="369332"/>
          </a:xfrm>
          <a:prstGeom prst="rect">
            <a:avLst/>
          </a:prstGeom>
          <a:noFill/>
        </p:spPr>
        <p:txBody>
          <a:bodyPr wrap="none" rtlCol="0">
            <a:spAutoFit/>
          </a:bodyPr>
          <a:lstStyle/>
          <a:p>
            <a:r>
              <a:rPr lang="en-IN" dirty="0"/>
              <a:t>16</a:t>
            </a:r>
          </a:p>
        </p:txBody>
      </p:sp>
      <p:sp>
        <p:nvSpPr>
          <p:cNvPr id="49" name="TextBox 48">
            <a:extLst>
              <a:ext uri="{FF2B5EF4-FFF2-40B4-BE49-F238E27FC236}">
                <a16:creationId xmlns:a16="http://schemas.microsoft.com/office/drawing/2014/main" id="{91741292-2328-41BB-B095-14BB2608ADD4}"/>
              </a:ext>
            </a:extLst>
          </p:cNvPr>
          <p:cNvSpPr txBox="1"/>
          <p:nvPr/>
        </p:nvSpPr>
        <p:spPr>
          <a:xfrm>
            <a:off x="5009205" y="1701254"/>
            <a:ext cx="476412" cy="369332"/>
          </a:xfrm>
          <a:prstGeom prst="rect">
            <a:avLst/>
          </a:prstGeom>
          <a:noFill/>
        </p:spPr>
        <p:txBody>
          <a:bodyPr wrap="none" rtlCol="0">
            <a:spAutoFit/>
          </a:bodyPr>
          <a:lstStyle/>
          <a:p>
            <a:r>
              <a:rPr lang="en-IN" dirty="0"/>
              <a:t>1.8</a:t>
            </a:r>
          </a:p>
        </p:txBody>
      </p:sp>
      <p:sp>
        <p:nvSpPr>
          <p:cNvPr id="50" name="TextBox 49">
            <a:extLst>
              <a:ext uri="{FF2B5EF4-FFF2-40B4-BE49-F238E27FC236}">
                <a16:creationId xmlns:a16="http://schemas.microsoft.com/office/drawing/2014/main" id="{CC9B6CE2-78B8-4B44-9F6A-2EFCA9E631C0}"/>
              </a:ext>
            </a:extLst>
          </p:cNvPr>
          <p:cNvSpPr txBox="1"/>
          <p:nvPr/>
        </p:nvSpPr>
        <p:spPr>
          <a:xfrm>
            <a:off x="1770303" y="1680882"/>
            <a:ext cx="476412" cy="369332"/>
          </a:xfrm>
          <a:prstGeom prst="rect">
            <a:avLst/>
          </a:prstGeom>
          <a:noFill/>
        </p:spPr>
        <p:txBody>
          <a:bodyPr wrap="none" rtlCol="0">
            <a:spAutoFit/>
          </a:bodyPr>
          <a:lstStyle/>
          <a:p>
            <a:r>
              <a:rPr lang="en-IN" dirty="0"/>
              <a:t>1.8</a:t>
            </a:r>
          </a:p>
        </p:txBody>
      </p:sp>
      <p:cxnSp>
        <p:nvCxnSpPr>
          <p:cNvPr id="52" name="Straight Arrow Connector 51">
            <a:extLst>
              <a:ext uri="{FF2B5EF4-FFF2-40B4-BE49-F238E27FC236}">
                <a16:creationId xmlns:a16="http://schemas.microsoft.com/office/drawing/2014/main" id="{D8CC08EA-D94A-46EE-B005-72030686DB5E}"/>
              </a:ext>
            </a:extLst>
          </p:cNvPr>
          <p:cNvCxnSpPr/>
          <p:nvPr/>
        </p:nvCxnSpPr>
        <p:spPr>
          <a:xfrm>
            <a:off x="3398983" y="2050214"/>
            <a:ext cx="66040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54" name="TextBox 53">
            <a:extLst>
              <a:ext uri="{FF2B5EF4-FFF2-40B4-BE49-F238E27FC236}">
                <a16:creationId xmlns:a16="http://schemas.microsoft.com/office/drawing/2014/main" id="{8C16EFE3-5C92-4556-9D4D-EA0785018C88}"/>
              </a:ext>
            </a:extLst>
          </p:cNvPr>
          <p:cNvSpPr txBox="1"/>
          <p:nvPr/>
        </p:nvSpPr>
        <p:spPr>
          <a:xfrm>
            <a:off x="3538020" y="1770487"/>
            <a:ext cx="476412" cy="369332"/>
          </a:xfrm>
          <a:prstGeom prst="rect">
            <a:avLst/>
          </a:prstGeom>
          <a:noFill/>
        </p:spPr>
        <p:txBody>
          <a:bodyPr wrap="none" rtlCol="0">
            <a:spAutoFit/>
          </a:bodyPr>
          <a:lstStyle/>
          <a:p>
            <a:r>
              <a:rPr lang="en-IN" dirty="0"/>
              <a:t>0.5</a:t>
            </a:r>
          </a:p>
        </p:txBody>
      </p:sp>
      <p:cxnSp>
        <p:nvCxnSpPr>
          <p:cNvPr id="55" name="Straight Arrow Connector 54">
            <a:extLst>
              <a:ext uri="{FF2B5EF4-FFF2-40B4-BE49-F238E27FC236}">
                <a16:creationId xmlns:a16="http://schemas.microsoft.com/office/drawing/2014/main" id="{B95462A3-5EE8-4A6D-9550-21C166D6749A}"/>
              </a:ext>
            </a:extLst>
          </p:cNvPr>
          <p:cNvCxnSpPr/>
          <p:nvPr/>
        </p:nvCxnSpPr>
        <p:spPr>
          <a:xfrm flipH="1">
            <a:off x="6829353" y="2078181"/>
            <a:ext cx="673855" cy="175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495F9A99-46F5-4003-9E44-7B02FDFE2C20}"/>
              </a:ext>
            </a:extLst>
          </p:cNvPr>
          <p:cNvSpPr txBox="1"/>
          <p:nvPr/>
        </p:nvSpPr>
        <p:spPr>
          <a:xfrm>
            <a:off x="7068720" y="1796595"/>
            <a:ext cx="1399807" cy="369332"/>
          </a:xfrm>
          <a:prstGeom prst="rect">
            <a:avLst/>
          </a:prstGeom>
          <a:noFill/>
        </p:spPr>
        <p:txBody>
          <a:bodyPr wrap="none" rtlCol="0">
            <a:spAutoFit/>
          </a:bodyPr>
          <a:lstStyle/>
          <a:p>
            <a:r>
              <a:rPr lang="en-IN" dirty="0"/>
              <a:t>Crash barrier</a:t>
            </a:r>
          </a:p>
        </p:txBody>
      </p:sp>
      <p:cxnSp>
        <p:nvCxnSpPr>
          <p:cNvPr id="57" name="Straight Arrow Connector 56">
            <a:extLst>
              <a:ext uri="{FF2B5EF4-FFF2-40B4-BE49-F238E27FC236}">
                <a16:creationId xmlns:a16="http://schemas.microsoft.com/office/drawing/2014/main" id="{0057666B-A7BE-4488-AFE9-0EE8872F2A75}"/>
              </a:ext>
            </a:extLst>
          </p:cNvPr>
          <p:cNvCxnSpPr/>
          <p:nvPr/>
        </p:nvCxnSpPr>
        <p:spPr>
          <a:xfrm flipH="1">
            <a:off x="6078685" y="1135950"/>
            <a:ext cx="396678" cy="434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40A1DA1-2E52-41D6-A48F-2DC17C50E85A}"/>
              </a:ext>
            </a:extLst>
          </p:cNvPr>
          <p:cNvSpPr txBox="1"/>
          <p:nvPr/>
        </p:nvSpPr>
        <p:spPr>
          <a:xfrm>
            <a:off x="6475363" y="950873"/>
            <a:ext cx="842859" cy="369332"/>
          </a:xfrm>
          <a:prstGeom prst="rect">
            <a:avLst/>
          </a:prstGeom>
          <a:noFill/>
        </p:spPr>
        <p:txBody>
          <a:bodyPr wrap="none" rtlCol="0">
            <a:spAutoFit/>
          </a:bodyPr>
          <a:lstStyle/>
          <a:p>
            <a:r>
              <a:rPr lang="en-IN" dirty="0"/>
              <a:t>vehicle</a:t>
            </a:r>
          </a:p>
        </p:txBody>
      </p:sp>
      <p:cxnSp>
        <p:nvCxnSpPr>
          <p:cNvPr id="59" name="Straight Arrow Connector 58">
            <a:extLst>
              <a:ext uri="{FF2B5EF4-FFF2-40B4-BE49-F238E27FC236}">
                <a16:creationId xmlns:a16="http://schemas.microsoft.com/office/drawing/2014/main" id="{2B555425-6078-4B8E-917C-F36561269C66}"/>
              </a:ext>
            </a:extLst>
          </p:cNvPr>
          <p:cNvCxnSpPr>
            <a:cxnSpLocks/>
            <a:stCxn id="60" idx="1"/>
          </p:cNvCxnSpPr>
          <p:nvPr/>
        </p:nvCxnSpPr>
        <p:spPr>
          <a:xfrm flipH="1" flipV="1">
            <a:off x="5481268" y="3949432"/>
            <a:ext cx="513162" cy="57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55693131-A4E2-488D-8F55-A3700986FAAB}"/>
              </a:ext>
            </a:extLst>
          </p:cNvPr>
          <p:cNvSpPr txBox="1"/>
          <p:nvPr/>
        </p:nvSpPr>
        <p:spPr>
          <a:xfrm>
            <a:off x="5994430" y="3822400"/>
            <a:ext cx="1533177" cy="369332"/>
          </a:xfrm>
          <a:prstGeom prst="rect">
            <a:avLst/>
          </a:prstGeom>
          <a:noFill/>
        </p:spPr>
        <p:txBody>
          <a:bodyPr wrap="none" rtlCol="0">
            <a:spAutoFit/>
          </a:bodyPr>
          <a:lstStyle/>
          <a:p>
            <a:r>
              <a:rPr lang="en-IN" dirty="0"/>
              <a:t>PSC box girder</a:t>
            </a:r>
          </a:p>
        </p:txBody>
      </p:sp>
      <p:cxnSp>
        <p:nvCxnSpPr>
          <p:cNvPr id="61" name="Straight Arrow Connector 60">
            <a:extLst>
              <a:ext uri="{FF2B5EF4-FFF2-40B4-BE49-F238E27FC236}">
                <a16:creationId xmlns:a16="http://schemas.microsoft.com/office/drawing/2014/main" id="{B3C10A9A-D6AE-43AF-8B86-C2F774C18CDE}"/>
              </a:ext>
            </a:extLst>
          </p:cNvPr>
          <p:cNvCxnSpPr>
            <a:cxnSpLocks/>
          </p:cNvCxnSpPr>
          <p:nvPr/>
        </p:nvCxnSpPr>
        <p:spPr>
          <a:xfrm>
            <a:off x="3725718" y="1429966"/>
            <a:ext cx="209612" cy="953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913CCD1-C11E-4B1A-9821-F36867E09C8C}"/>
              </a:ext>
            </a:extLst>
          </p:cNvPr>
          <p:cNvSpPr txBox="1"/>
          <p:nvPr/>
        </p:nvSpPr>
        <p:spPr>
          <a:xfrm>
            <a:off x="3229565" y="1126339"/>
            <a:ext cx="889987"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Median</a:t>
            </a:r>
          </a:p>
        </p:txBody>
      </p:sp>
      <p:cxnSp>
        <p:nvCxnSpPr>
          <p:cNvPr id="63" name="Straight Arrow Connector 62">
            <a:extLst>
              <a:ext uri="{FF2B5EF4-FFF2-40B4-BE49-F238E27FC236}">
                <a16:creationId xmlns:a16="http://schemas.microsoft.com/office/drawing/2014/main" id="{5A055B59-C15A-4735-B9F0-7EE9B6172938}"/>
              </a:ext>
            </a:extLst>
          </p:cNvPr>
          <p:cNvCxnSpPr/>
          <p:nvPr/>
        </p:nvCxnSpPr>
        <p:spPr>
          <a:xfrm flipH="1" flipV="1">
            <a:off x="6761019" y="2650373"/>
            <a:ext cx="557203"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DB2D16D-7505-4194-A1B9-E063E4271105}"/>
              </a:ext>
            </a:extLst>
          </p:cNvPr>
          <p:cNvSpPr txBox="1"/>
          <p:nvPr/>
        </p:nvSpPr>
        <p:spPr>
          <a:xfrm>
            <a:off x="7050132" y="2555267"/>
            <a:ext cx="1427314" cy="646331"/>
          </a:xfrm>
          <a:prstGeom prst="rect">
            <a:avLst/>
          </a:prstGeom>
          <a:noFill/>
        </p:spPr>
        <p:txBody>
          <a:bodyPr wrap="none" rtlCol="0">
            <a:spAutoFit/>
          </a:bodyPr>
          <a:lstStyle/>
          <a:p>
            <a:r>
              <a:rPr lang="en-IN" dirty="0"/>
              <a:t>Wearing coat</a:t>
            </a:r>
          </a:p>
          <a:p>
            <a:r>
              <a:rPr lang="en-IN" dirty="0"/>
              <a:t>0.075</a:t>
            </a:r>
          </a:p>
        </p:txBody>
      </p:sp>
      <p:sp>
        <p:nvSpPr>
          <p:cNvPr id="65" name="TextBox 64">
            <a:extLst>
              <a:ext uri="{FF2B5EF4-FFF2-40B4-BE49-F238E27FC236}">
                <a16:creationId xmlns:a16="http://schemas.microsoft.com/office/drawing/2014/main" id="{980D7C4E-AB40-4241-9438-A59C0E3048DC}"/>
              </a:ext>
            </a:extLst>
          </p:cNvPr>
          <p:cNvSpPr txBox="1"/>
          <p:nvPr/>
        </p:nvSpPr>
        <p:spPr>
          <a:xfrm>
            <a:off x="591128" y="5678578"/>
            <a:ext cx="2403222" cy="369332"/>
          </a:xfrm>
          <a:prstGeom prst="rect">
            <a:avLst/>
          </a:prstGeom>
          <a:noFill/>
        </p:spPr>
        <p:txBody>
          <a:bodyPr wrap="none" rtlCol="0">
            <a:spAutoFit/>
          </a:bodyPr>
          <a:lstStyle/>
          <a:p>
            <a:r>
              <a:rPr lang="en-IN" dirty="0">
                <a:solidFill>
                  <a:srgbClr val="FF0000"/>
                </a:solidFill>
                <a:latin typeface="Times New Roman" panose="02020603050405020304" pitchFamily="18" charset="0"/>
                <a:cs typeface="Times New Roman" panose="02020603050405020304" pitchFamily="18" charset="0"/>
              </a:rPr>
              <a:t>All dimensions are in m</a:t>
            </a:r>
          </a:p>
        </p:txBody>
      </p:sp>
    </p:spTree>
    <p:extLst>
      <p:ext uri="{BB962C8B-B14F-4D97-AF65-F5344CB8AC3E}">
        <p14:creationId xmlns:p14="http://schemas.microsoft.com/office/powerpoint/2010/main" val="2485964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98B920-9AB7-4F90-BACE-2E101E2ED2AB}"/>
              </a:ext>
            </a:extLst>
          </p:cNvPr>
          <p:cNvSpPr txBox="1"/>
          <p:nvPr/>
        </p:nvSpPr>
        <p:spPr>
          <a:xfrm>
            <a:off x="564204" y="214037"/>
            <a:ext cx="8365816"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8.4 PEDESTRAIN, BREAKING, AND TEMPERATURE LOAD.</a:t>
            </a:r>
          </a:p>
        </p:txBody>
      </p:sp>
      <p:sp>
        <p:nvSpPr>
          <p:cNvPr id="5" name="Rectangle 4">
            <a:extLst>
              <a:ext uri="{FF2B5EF4-FFF2-40B4-BE49-F238E27FC236}">
                <a16:creationId xmlns:a16="http://schemas.microsoft.com/office/drawing/2014/main" id="{1FBEDEF7-61CC-445F-BD36-70C50A8A03F7}"/>
              </a:ext>
            </a:extLst>
          </p:cNvPr>
          <p:cNvSpPr/>
          <p:nvPr/>
        </p:nvSpPr>
        <p:spPr>
          <a:xfrm>
            <a:off x="635540" y="984741"/>
            <a:ext cx="6096000" cy="2444259"/>
          </a:xfrm>
          <a:prstGeom prst="rect">
            <a:avLst/>
          </a:prstGeom>
        </p:spPr>
        <p:txBody>
          <a:bodyPr>
            <a:spAutoFit/>
          </a:bodyPr>
          <a:lstStyle/>
          <a:p>
            <a:pPr>
              <a:lnSpc>
                <a:spcPct val="107000"/>
              </a:lnSpc>
              <a:spcAft>
                <a:spcPts val="800"/>
              </a:spcAft>
            </a:pPr>
            <a:r>
              <a:rPr lang="en-IN" sz="2000"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8.4.1 BREAKING FORCE</a:t>
            </a:r>
          </a:p>
          <a:p>
            <a:pPr>
              <a:lnSpc>
                <a:spcPct val="150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From IRC 6 2017 CI 209.6</a:t>
            </a:r>
          </a:p>
          <a:p>
            <a:pPr>
              <a:lnSpc>
                <a:spcPct val="150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Breaking force is taken as 20 percentage of live load</a:t>
            </a:r>
          </a:p>
          <a:p>
            <a:pPr>
              <a:lnSpc>
                <a:spcPct val="150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The maximum live load on the bridge is 166.13 KN</a:t>
            </a:r>
          </a:p>
          <a:p>
            <a:pPr>
              <a:lnSpc>
                <a:spcPct val="150000"/>
              </a:lnSpc>
            </a:pPr>
            <a:r>
              <a:rPr lang="en-IN" dirty="0">
                <a:latin typeface="Times New Roman" panose="02020603050405020304" pitchFamily="18" charset="0"/>
                <a:ea typeface="Calibri" panose="020F0502020204030204" pitchFamily="34" charset="0"/>
                <a:cs typeface="Times New Roman" panose="02020603050405020304" pitchFamily="18" charset="0"/>
              </a:rPr>
              <a:t>Breaking force = 0.2 x 166.13 = 33.226 KN</a:t>
            </a:r>
            <a:endParaRPr lang="en-IN"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1C0DE0B-623B-4E22-ACB6-CB78376B068C}"/>
              </a:ext>
            </a:extLst>
          </p:cNvPr>
          <p:cNvSpPr/>
          <p:nvPr/>
        </p:nvSpPr>
        <p:spPr>
          <a:xfrm>
            <a:off x="6238673" y="984741"/>
            <a:ext cx="6096000" cy="741742"/>
          </a:xfrm>
          <a:prstGeom prst="rect">
            <a:avLst/>
          </a:prstGeom>
        </p:spPr>
        <p:txBody>
          <a:bodyPr>
            <a:spAutoFit/>
          </a:bodyPr>
          <a:lstStyle/>
          <a:p>
            <a:pPr>
              <a:lnSpc>
                <a:spcPct val="107000"/>
              </a:lnSpc>
              <a:spcAft>
                <a:spcPts val="800"/>
              </a:spcAft>
            </a:pPr>
            <a:r>
              <a:rPr lang="en-IN"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8.4.3 TEMPERATURE LOAD ON THE GIRDER</a:t>
            </a:r>
          </a:p>
          <a:p>
            <a:pPr>
              <a:lnSpc>
                <a:spcPct val="107000"/>
              </a:lnSpc>
              <a:spcAft>
                <a:spcPts val="800"/>
              </a:spcAft>
            </a:pPr>
            <a:r>
              <a:rPr lang="en-IN" sz="1600" dirty="0">
                <a:latin typeface="Times New Roman" panose="02020603050405020304" pitchFamily="18" charset="0"/>
                <a:ea typeface="Calibri" panose="020F0502020204030204" pitchFamily="34" charset="0"/>
                <a:cs typeface="Times New Roman" panose="02020603050405020304" pitchFamily="18" charset="0"/>
              </a:rPr>
              <a:t>From IRC 6 2017 CI 215.4</a:t>
            </a:r>
            <a:endParaRPr lang="en-IN" sz="1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B524205F-1642-456F-8B2A-0014D840A6F3}"/>
              </a:ext>
            </a:extLst>
          </p:cNvPr>
          <p:cNvPicPr/>
          <p:nvPr/>
        </p:nvPicPr>
        <p:blipFill rotWithShape="1">
          <a:blip r:embed="rId2">
            <a:extLst>
              <a:ext uri="{28A0092B-C50C-407E-A947-70E740481C1C}">
                <a14:useLocalDpi xmlns:a14="http://schemas.microsoft.com/office/drawing/2010/main" val="0"/>
              </a:ext>
            </a:extLst>
          </a:blip>
          <a:srcRect l="2988" t="320" r="3847" b="-1"/>
          <a:stretch/>
        </p:blipFill>
        <p:spPr>
          <a:xfrm>
            <a:off x="6238673" y="1852916"/>
            <a:ext cx="5622588" cy="3152167"/>
          </a:xfrm>
          <a:prstGeom prst="rect">
            <a:avLst/>
          </a:prstGeom>
        </p:spPr>
      </p:pic>
      <p:sp>
        <p:nvSpPr>
          <p:cNvPr id="8" name="Rectangle 7">
            <a:extLst>
              <a:ext uri="{FF2B5EF4-FFF2-40B4-BE49-F238E27FC236}">
                <a16:creationId xmlns:a16="http://schemas.microsoft.com/office/drawing/2014/main" id="{4BD1EC0C-9FB3-4229-B54C-8EE4A2CC43B7}"/>
              </a:ext>
            </a:extLst>
          </p:cNvPr>
          <p:cNvSpPr/>
          <p:nvPr/>
        </p:nvSpPr>
        <p:spPr>
          <a:xfrm>
            <a:off x="635540" y="4236241"/>
            <a:ext cx="6096000" cy="1289071"/>
          </a:xfrm>
          <a:prstGeom prst="rect">
            <a:avLst/>
          </a:prstGeom>
        </p:spPr>
        <p:txBody>
          <a:bodyPr>
            <a:spAutoFit/>
          </a:bodyPr>
          <a:lstStyle/>
          <a:p>
            <a:pPr>
              <a:lnSpc>
                <a:spcPct val="150000"/>
              </a:lnSpc>
            </a:pPr>
            <a:r>
              <a:rPr lang="en-US" b="1" dirty="0">
                <a:solidFill>
                  <a:srgbClr val="00B0F0"/>
                </a:solidFill>
                <a:latin typeface="Times New Roman" panose="02020603050405020304" pitchFamily="18" charset="0"/>
                <a:cs typeface="Times New Roman" panose="02020603050405020304" pitchFamily="18" charset="0"/>
              </a:rPr>
              <a:t>8.4.2 PEDESTRIAN LOAD AS PER IRC:6-2017</a:t>
            </a:r>
          </a:p>
          <a:p>
            <a:pPr>
              <a:lnSpc>
                <a:spcPct val="150000"/>
              </a:lnSpc>
            </a:pPr>
            <a:r>
              <a:rPr lang="en-US" dirty="0">
                <a:latin typeface="Times New Roman" panose="02020603050405020304" pitchFamily="18" charset="0"/>
                <a:cs typeface="Times New Roman" panose="02020603050405020304" pitchFamily="18" charset="0"/>
              </a:rPr>
              <a:t>Live Load on pedestrian path or footpath:</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5.0 </a:t>
            </a:r>
            <a:r>
              <a:rPr lang="en-US" dirty="0" err="1">
                <a:latin typeface="Times New Roman" panose="02020603050405020304" pitchFamily="18" charset="0"/>
                <a:cs typeface="Times New Roman" panose="02020603050405020304" pitchFamily="18" charset="0"/>
              </a:rPr>
              <a:t>kN</a:t>
            </a:r>
            <a:r>
              <a:rPr lang="en-US" dirty="0">
                <a:latin typeface="Times New Roman" panose="02020603050405020304" pitchFamily="18" charset="0"/>
                <a:cs typeface="Times New Roman" panose="02020603050405020304" pitchFamily="18" charset="0"/>
              </a:rPr>
              <a:t>/m² (or 500 kg/m²)</a:t>
            </a:r>
          </a:p>
        </p:txBody>
      </p:sp>
    </p:spTree>
    <p:extLst>
      <p:ext uri="{BB962C8B-B14F-4D97-AF65-F5344CB8AC3E}">
        <p14:creationId xmlns:p14="http://schemas.microsoft.com/office/powerpoint/2010/main" val="3826365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746B02-E1D5-42DD-924C-820F47F1A19F}"/>
              </a:ext>
            </a:extLst>
          </p:cNvPr>
          <p:cNvSpPr txBox="1"/>
          <p:nvPr/>
        </p:nvSpPr>
        <p:spPr>
          <a:xfrm>
            <a:off x="4150467" y="67846"/>
            <a:ext cx="4895273" cy="523220"/>
          </a:xfrm>
          <a:prstGeom prst="rect">
            <a:avLst/>
          </a:prstGeom>
          <a:no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TABLE OF CONTENT</a:t>
            </a:r>
          </a:p>
        </p:txBody>
      </p:sp>
      <p:sp>
        <p:nvSpPr>
          <p:cNvPr id="5" name="TextBox 4">
            <a:extLst>
              <a:ext uri="{FF2B5EF4-FFF2-40B4-BE49-F238E27FC236}">
                <a16:creationId xmlns:a16="http://schemas.microsoft.com/office/drawing/2014/main" id="{25F7DBF9-3C33-448B-AE67-B2BB56E39F59}"/>
              </a:ext>
            </a:extLst>
          </p:cNvPr>
          <p:cNvSpPr txBox="1"/>
          <p:nvPr/>
        </p:nvSpPr>
        <p:spPr>
          <a:xfrm>
            <a:off x="1113178" y="427554"/>
            <a:ext cx="7048328" cy="6275051"/>
          </a:xfrm>
          <a:prstGeom prst="rect">
            <a:avLst/>
          </a:prstGeom>
          <a:noFill/>
        </p:spPr>
        <p:txBody>
          <a:bodyPr wrap="square" rtlCol="0">
            <a:spAutoFit/>
          </a:bodyPr>
          <a:lstStyle/>
          <a:p>
            <a:pPr>
              <a:lnSpc>
                <a:spcPct val="150000"/>
              </a:lnSpc>
            </a:pPr>
            <a:r>
              <a:rPr lang="en-IN" dirty="0">
                <a:latin typeface="Times New Roman" panose="02020603050405020304" pitchFamily="18" charset="0"/>
                <a:cs typeface="Times New Roman" panose="02020603050405020304" pitchFamily="18" charset="0"/>
              </a:rPr>
              <a:t>1. INTRODUCTION TO CABLE BRIDGE</a:t>
            </a:r>
          </a:p>
          <a:p>
            <a:pPr>
              <a:lnSpc>
                <a:spcPct val="150000"/>
              </a:lnSpc>
            </a:pPr>
            <a:r>
              <a:rPr lang="en-IN" dirty="0">
                <a:latin typeface="Times New Roman" panose="02020603050405020304" pitchFamily="18" charset="0"/>
                <a:cs typeface="Times New Roman" panose="02020603050405020304" pitchFamily="18" charset="0"/>
              </a:rPr>
              <a:t>2. TYPES OF CABLE BRIDGES</a:t>
            </a:r>
          </a:p>
          <a:p>
            <a:pPr>
              <a:lnSpc>
                <a:spcPct val="150000"/>
              </a:lnSpc>
            </a:pPr>
            <a:r>
              <a:rPr lang="en-IN" dirty="0">
                <a:latin typeface="Times New Roman" panose="02020603050405020304" pitchFamily="18" charset="0"/>
                <a:cs typeface="Times New Roman" panose="02020603050405020304" pitchFamily="18" charset="0"/>
              </a:rPr>
              <a:t>3. DESIGN PHILOSOPHY</a:t>
            </a:r>
          </a:p>
          <a:p>
            <a:pPr>
              <a:lnSpc>
                <a:spcPct val="150000"/>
              </a:lnSpc>
            </a:pPr>
            <a:r>
              <a:rPr lang="en-IN" dirty="0">
                <a:latin typeface="Times New Roman" panose="02020603050405020304" pitchFamily="18" charset="0"/>
                <a:cs typeface="Times New Roman" panose="02020603050405020304" pitchFamily="18" charset="0"/>
              </a:rPr>
              <a:t>4. PROBLEM STATEMENT</a:t>
            </a:r>
          </a:p>
          <a:p>
            <a:pPr>
              <a:lnSpc>
                <a:spcPct val="150000"/>
              </a:lnSpc>
            </a:pPr>
            <a:r>
              <a:rPr lang="en-IN" dirty="0">
                <a:latin typeface="Times New Roman" panose="02020603050405020304" pitchFamily="18" charset="0"/>
                <a:cs typeface="Times New Roman" panose="02020603050405020304" pitchFamily="18" charset="0"/>
              </a:rPr>
              <a:t>5. SOFTWARE USED</a:t>
            </a:r>
          </a:p>
          <a:p>
            <a:pPr>
              <a:lnSpc>
                <a:spcPct val="150000"/>
              </a:lnSpc>
            </a:pPr>
            <a:r>
              <a:rPr lang="en-IN" dirty="0">
                <a:latin typeface="Times New Roman" panose="02020603050405020304" pitchFamily="18" charset="0"/>
                <a:cs typeface="Times New Roman" panose="02020603050405020304" pitchFamily="18" charset="0"/>
              </a:rPr>
              <a:t>6. PRELIMINARY DESIGN</a:t>
            </a:r>
          </a:p>
          <a:p>
            <a:pPr>
              <a:lnSpc>
                <a:spcPct val="150000"/>
              </a:lnSpc>
            </a:pPr>
            <a:r>
              <a:rPr lang="en-IN" dirty="0">
                <a:latin typeface="Times New Roman" panose="02020603050405020304" pitchFamily="18" charset="0"/>
                <a:cs typeface="Times New Roman" panose="02020603050405020304" pitchFamily="18" charset="0"/>
              </a:rPr>
              <a:t>7. MATERIALS AND SPECIFICATIONS USED FOR THE BRIDGE</a:t>
            </a:r>
          </a:p>
          <a:p>
            <a:pPr>
              <a:lnSpc>
                <a:spcPct val="150000"/>
              </a:lnSpc>
            </a:pPr>
            <a:r>
              <a:rPr lang="en-IN" dirty="0">
                <a:latin typeface="Times New Roman" panose="02020603050405020304" pitchFamily="18" charset="0"/>
                <a:cs typeface="Times New Roman" panose="02020603050405020304" pitchFamily="18" charset="0"/>
              </a:rPr>
              <a:t>8. LOADS AND LOAD COMBINATIONS </a:t>
            </a:r>
          </a:p>
          <a:p>
            <a:pPr>
              <a:lnSpc>
                <a:spcPct val="150000"/>
              </a:lnSpc>
            </a:pPr>
            <a:r>
              <a:rPr lang="en-IN" dirty="0">
                <a:latin typeface="Times New Roman" panose="02020603050405020304" pitchFamily="18" charset="0"/>
                <a:cs typeface="Times New Roman" panose="02020603050405020304" pitchFamily="18" charset="0"/>
              </a:rPr>
              <a:t>9. MODELING</a:t>
            </a:r>
          </a:p>
          <a:p>
            <a:pPr>
              <a:lnSpc>
                <a:spcPct val="150000"/>
              </a:lnSpc>
            </a:pPr>
            <a:r>
              <a:rPr lang="en-IN" dirty="0">
                <a:latin typeface="Times New Roman" panose="02020603050405020304" pitchFamily="18" charset="0"/>
                <a:cs typeface="Times New Roman" panose="02020603050405020304" pitchFamily="18" charset="0"/>
              </a:rPr>
              <a:t>10. ANALYSIS</a:t>
            </a:r>
          </a:p>
          <a:p>
            <a:pPr>
              <a:lnSpc>
                <a:spcPct val="150000"/>
              </a:lnSpc>
            </a:pPr>
            <a:r>
              <a:rPr lang="en-IN" dirty="0">
                <a:latin typeface="Times New Roman" panose="02020603050405020304" pitchFamily="18" charset="0"/>
                <a:cs typeface="Times New Roman" panose="02020603050405020304" pitchFamily="18" charset="0"/>
              </a:rPr>
              <a:t>11. RESULTS</a:t>
            </a:r>
          </a:p>
          <a:p>
            <a:pPr>
              <a:lnSpc>
                <a:spcPct val="150000"/>
              </a:lnSpc>
            </a:pPr>
            <a:r>
              <a:rPr lang="en-IN" dirty="0">
                <a:latin typeface="Times New Roman" panose="02020603050405020304" pitchFamily="18" charset="0"/>
                <a:cs typeface="Times New Roman" panose="02020603050405020304" pitchFamily="18" charset="0"/>
              </a:rPr>
              <a:t>12. CHECKS</a:t>
            </a:r>
          </a:p>
          <a:p>
            <a:pPr>
              <a:lnSpc>
                <a:spcPct val="150000"/>
              </a:lnSpc>
            </a:pPr>
            <a:r>
              <a:rPr lang="en-IN" dirty="0">
                <a:latin typeface="Times New Roman" panose="02020603050405020304" pitchFamily="18" charset="0"/>
                <a:cs typeface="Times New Roman" panose="02020603050405020304" pitchFamily="18" charset="0"/>
              </a:rPr>
              <a:t>13. DESIGN</a:t>
            </a:r>
          </a:p>
          <a:p>
            <a:pPr>
              <a:lnSpc>
                <a:spcPct val="150000"/>
              </a:lnSpc>
            </a:pPr>
            <a:r>
              <a:rPr lang="en-IN" dirty="0">
                <a:latin typeface="Times New Roman" panose="02020603050405020304" pitchFamily="18" charset="0"/>
                <a:cs typeface="Times New Roman" panose="02020603050405020304" pitchFamily="18" charset="0"/>
              </a:rPr>
              <a:t>14. DETAILING</a:t>
            </a:r>
          </a:p>
          <a:p>
            <a:pPr>
              <a:lnSpc>
                <a:spcPct val="150000"/>
              </a:lnSpc>
            </a:pPr>
            <a:r>
              <a:rPr lang="en-IN" dirty="0">
                <a:latin typeface="Times New Roman" panose="02020603050405020304" pitchFamily="18" charset="0"/>
                <a:cs typeface="Times New Roman" panose="02020603050405020304" pitchFamily="18" charset="0"/>
              </a:rPr>
              <a:t>15. REFERENCE </a:t>
            </a:r>
          </a:p>
        </p:txBody>
      </p:sp>
    </p:spTree>
    <p:extLst>
      <p:ext uri="{BB962C8B-B14F-4D97-AF65-F5344CB8AC3E}">
        <p14:creationId xmlns:p14="http://schemas.microsoft.com/office/powerpoint/2010/main" val="2704720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5E20EF-E306-4E83-827C-62FC136B1C25}"/>
              </a:ext>
            </a:extLst>
          </p:cNvPr>
          <p:cNvSpPr txBox="1"/>
          <p:nvPr/>
        </p:nvSpPr>
        <p:spPr>
          <a:xfrm>
            <a:off x="586308" y="273395"/>
            <a:ext cx="2481000"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8.4 WIND LOAD</a:t>
            </a:r>
          </a:p>
        </p:txBody>
      </p:sp>
      <p:sp>
        <p:nvSpPr>
          <p:cNvPr id="10" name="Rectangle 5">
            <a:extLst>
              <a:ext uri="{FF2B5EF4-FFF2-40B4-BE49-F238E27FC236}">
                <a16:creationId xmlns:a16="http://schemas.microsoft.com/office/drawing/2014/main" id="{2C8D2434-76B2-46B1-88A6-9BAA33E85739}"/>
              </a:ext>
            </a:extLst>
          </p:cNvPr>
          <p:cNvSpPr>
            <a:spLocks noChangeArrowheads="1"/>
          </p:cNvSpPr>
          <p:nvPr/>
        </p:nvSpPr>
        <p:spPr bwMode="auto">
          <a:xfrm>
            <a:off x="558510" y="1518526"/>
            <a:ext cx="5632315" cy="1102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8.4.1. WIND LOAD WITHOUT LIVE LOAD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Transverse Wind Load (Ft)</a:t>
            </a:r>
            <a:endParaRPr kumimoji="0" lang="en-US" altLang="en-US" sz="1600" b="0" i="0" u="none" strike="noStrike" cap="none" normalizeH="0" baseline="0" dirty="0">
              <a:ln>
                <a:noFill/>
              </a:ln>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292" name="Picture 31">
            <a:extLst>
              <a:ext uri="{FF2B5EF4-FFF2-40B4-BE49-F238E27FC236}">
                <a16:creationId xmlns:a16="http://schemas.microsoft.com/office/drawing/2014/main" id="{2000DADE-25FA-48BC-97AD-98FBAD0B7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780" y="2319224"/>
            <a:ext cx="1906620" cy="50653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6">
            <a:extLst>
              <a:ext uri="{FF2B5EF4-FFF2-40B4-BE49-F238E27FC236}">
                <a16:creationId xmlns:a16="http://schemas.microsoft.com/office/drawing/2014/main" id="{A06908BE-ABFC-4A0B-9DDD-842FB7C19FA2}"/>
              </a:ext>
            </a:extLst>
          </p:cNvPr>
          <p:cNvSpPr>
            <a:spLocks noChangeArrowheads="1"/>
          </p:cNvSpPr>
          <p:nvPr/>
        </p:nvSpPr>
        <p:spPr bwMode="auto">
          <a:xfrm>
            <a:off x="1029510" y="2452048"/>
            <a:ext cx="563231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1E85C762-F6A5-4562-994E-D0EBACD8F3C4}"/>
              </a:ext>
            </a:extLst>
          </p:cNvPr>
          <p:cNvSpPr/>
          <p:nvPr/>
        </p:nvSpPr>
        <p:spPr>
          <a:xfrm>
            <a:off x="850034" y="3687370"/>
            <a:ext cx="2859565" cy="369332"/>
          </a:xfrm>
          <a:prstGeom prst="rect">
            <a:avLst/>
          </a:prstGeom>
        </p:spPr>
        <p:txBody>
          <a:bodyPr wrap="none">
            <a:spAutoFit/>
          </a:bodyPr>
          <a:lstStyle/>
          <a:p>
            <a:r>
              <a:rPr lang="en-IN" dirty="0"/>
              <a:t>Longitudinal Component (Fl)</a:t>
            </a:r>
          </a:p>
        </p:txBody>
      </p:sp>
      <p:sp>
        <p:nvSpPr>
          <p:cNvPr id="13" name="Rectangle 12">
            <a:extLst>
              <a:ext uri="{FF2B5EF4-FFF2-40B4-BE49-F238E27FC236}">
                <a16:creationId xmlns:a16="http://schemas.microsoft.com/office/drawing/2014/main" id="{46AF48BC-1C9C-460D-9CBC-8703184F8334}"/>
              </a:ext>
            </a:extLst>
          </p:cNvPr>
          <p:cNvSpPr/>
          <p:nvPr/>
        </p:nvSpPr>
        <p:spPr>
          <a:xfrm>
            <a:off x="850034" y="4041632"/>
            <a:ext cx="2217274" cy="369332"/>
          </a:xfrm>
          <a:prstGeom prst="rect">
            <a:avLst/>
          </a:prstGeom>
        </p:spPr>
        <p:txBody>
          <a:bodyPr wrap="none">
            <a:spAutoFit/>
          </a:bodyPr>
          <a:lstStyle/>
          <a:p>
            <a:r>
              <a:rPr lang="en-IN" dirty="0"/>
              <a:t>Fl=0.25×Ft=1.32kN/m</a:t>
            </a:r>
          </a:p>
        </p:txBody>
      </p:sp>
      <p:sp>
        <p:nvSpPr>
          <p:cNvPr id="14" name="Rectangle 13">
            <a:extLst>
              <a:ext uri="{FF2B5EF4-FFF2-40B4-BE49-F238E27FC236}">
                <a16:creationId xmlns:a16="http://schemas.microsoft.com/office/drawing/2014/main" id="{4FCD00BA-5935-4DBD-AE79-B2CFECEF3FB5}"/>
              </a:ext>
            </a:extLst>
          </p:cNvPr>
          <p:cNvSpPr/>
          <p:nvPr/>
        </p:nvSpPr>
        <p:spPr>
          <a:xfrm>
            <a:off x="850034" y="2893239"/>
            <a:ext cx="2611741" cy="369332"/>
          </a:xfrm>
          <a:prstGeom prst="rect">
            <a:avLst/>
          </a:prstGeom>
        </p:spPr>
        <p:txBody>
          <a:bodyPr wrap="none">
            <a:spAutoFit/>
          </a:bodyPr>
          <a:lstStyle/>
          <a:p>
            <a:r>
              <a:rPr lang="en-IN" dirty="0"/>
              <a:t>Transverse Wind Load (Ft)</a:t>
            </a:r>
          </a:p>
        </p:txBody>
      </p:sp>
      <p:sp>
        <p:nvSpPr>
          <p:cNvPr id="15" name="Rectangle 14">
            <a:extLst>
              <a:ext uri="{FF2B5EF4-FFF2-40B4-BE49-F238E27FC236}">
                <a16:creationId xmlns:a16="http://schemas.microsoft.com/office/drawing/2014/main" id="{FE991929-235D-45C2-AAF3-CAA5E7C29910}"/>
              </a:ext>
            </a:extLst>
          </p:cNvPr>
          <p:cNvSpPr/>
          <p:nvPr/>
        </p:nvSpPr>
        <p:spPr>
          <a:xfrm>
            <a:off x="850034" y="3320814"/>
            <a:ext cx="1471878" cy="369332"/>
          </a:xfrm>
          <a:prstGeom prst="rect">
            <a:avLst/>
          </a:prstGeom>
        </p:spPr>
        <p:txBody>
          <a:bodyPr wrap="none">
            <a:spAutoFit/>
          </a:bodyPr>
          <a:lstStyle/>
          <a:p>
            <a:r>
              <a:rPr lang="pt-BR" dirty="0"/>
              <a:t>Ft =5.27kN/m</a:t>
            </a:r>
            <a:endParaRPr lang="en-IN" dirty="0"/>
          </a:p>
        </p:txBody>
      </p:sp>
      <p:sp>
        <p:nvSpPr>
          <p:cNvPr id="16" name="Rectangle 15">
            <a:extLst>
              <a:ext uri="{FF2B5EF4-FFF2-40B4-BE49-F238E27FC236}">
                <a16:creationId xmlns:a16="http://schemas.microsoft.com/office/drawing/2014/main" id="{9244802B-37B0-44D0-B288-7F3CEEBEE4F9}"/>
              </a:ext>
            </a:extLst>
          </p:cNvPr>
          <p:cNvSpPr/>
          <p:nvPr/>
        </p:nvSpPr>
        <p:spPr>
          <a:xfrm>
            <a:off x="607147" y="4528654"/>
            <a:ext cx="3482813" cy="369332"/>
          </a:xfrm>
          <a:prstGeom prst="rect">
            <a:avLst/>
          </a:prstGeom>
        </p:spPr>
        <p:txBody>
          <a:bodyPr wrap="none">
            <a:spAutoFit/>
          </a:bodyPr>
          <a:lstStyle/>
          <a:p>
            <a:r>
              <a:rPr lang="en-US" dirty="0">
                <a:solidFill>
                  <a:srgbClr val="FF0000"/>
                </a:solidFill>
              </a:rPr>
              <a:t>8.4.2. WIND LOAD WITH LIVE LOAD</a:t>
            </a:r>
            <a:endParaRPr lang="en-IN" dirty="0">
              <a:solidFill>
                <a:srgbClr val="FF0000"/>
              </a:solidFill>
            </a:endParaRPr>
          </a:p>
        </p:txBody>
      </p:sp>
      <p:sp>
        <p:nvSpPr>
          <p:cNvPr id="17" name="Rectangle 16">
            <a:extLst>
              <a:ext uri="{FF2B5EF4-FFF2-40B4-BE49-F238E27FC236}">
                <a16:creationId xmlns:a16="http://schemas.microsoft.com/office/drawing/2014/main" id="{12E8E8CD-2989-4C64-A1F9-AEADDB50E8BA}"/>
              </a:ext>
            </a:extLst>
          </p:cNvPr>
          <p:cNvSpPr/>
          <p:nvPr/>
        </p:nvSpPr>
        <p:spPr>
          <a:xfrm>
            <a:off x="928292" y="4946413"/>
            <a:ext cx="2703048" cy="369332"/>
          </a:xfrm>
          <a:prstGeom prst="rect">
            <a:avLst/>
          </a:prstGeom>
        </p:spPr>
        <p:txBody>
          <a:bodyPr wrap="none">
            <a:spAutoFit/>
          </a:bodyPr>
          <a:lstStyle/>
          <a:p>
            <a:r>
              <a:rPr lang="en-IN" dirty="0"/>
              <a:t>Superstructure Wind Load:</a:t>
            </a:r>
          </a:p>
        </p:txBody>
      </p:sp>
      <p:sp>
        <p:nvSpPr>
          <p:cNvPr id="18" name="Rectangle 17">
            <a:extLst>
              <a:ext uri="{FF2B5EF4-FFF2-40B4-BE49-F238E27FC236}">
                <a16:creationId xmlns:a16="http://schemas.microsoft.com/office/drawing/2014/main" id="{0BF2AFE8-EBA0-4FFB-A8B6-7E5E6551AEA8}"/>
              </a:ext>
            </a:extLst>
          </p:cNvPr>
          <p:cNvSpPr/>
          <p:nvPr/>
        </p:nvSpPr>
        <p:spPr>
          <a:xfrm>
            <a:off x="6442770" y="1518526"/>
            <a:ext cx="4735271" cy="369332"/>
          </a:xfrm>
          <a:prstGeom prst="rect">
            <a:avLst/>
          </a:prstGeom>
        </p:spPr>
        <p:txBody>
          <a:bodyPr wrap="none">
            <a:spAutoFit/>
          </a:bodyPr>
          <a:lstStyle/>
          <a:p>
            <a:r>
              <a:rPr lang="en-US" dirty="0">
                <a:solidFill>
                  <a:srgbClr val="00B0F0"/>
                </a:solidFill>
                <a:latin typeface="Times New Roman" panose="02020603050405020304" pitchFamily="18" charset="0"/>
                <a:cs typeface="Times New Roman" panose="02020603050405020304" pitchFamily="18" charset="0"/>
              </a:rPr>
              <a:t>3. WIND LOAD ON VEHICLES (LIVE LOAD)</a:t>
            </a:r>
            <a:endParaRPr lang="en-IN" dirty="0">
              <a:solidFill>
                <a:srgbClr val="00B0F0"/>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144E33AA-80AF-4257-836A-2B98D58FAA0F}"/>
              </a:ext>
            </a:extLst>
          </p:cNvPr>
          <p:cNvSpPr/>
          <p:nvPr/>
        </p:nvSpPr>
        <p:spPr>
          <a:xfrm>
            <a:off x="928292" y="5418365"/>
            <a:ext cx="3188693" cy="369332"/>
          </a:xfrm>
          <a:prstGeom prst="rect">
            <a:avLst/>
          </a:prstGeom>
        </p:spPr>
        <p:txBody>
          <a:bodyPr wrap="none">
            <a:spAutoFit/>
          </a:bodyPr>
          <a:lstStyle/>
          <a:p>
            <a:r>
              <a:rPr lang="en-IN" dirty="0" err="1"/>
              <a:t>Fv</a:t>
            </a:r>
            <a:r>
              <a:rPr lang="en-IN" dirty="0"/>
              <a:t>=510×16×2×0.75=12.24kN/m </a:t>
            </a:r>
          </a:p>
        </p:txBody>
      </p:sp>
      <p:sp>
        <p:nvSpPr>
          <p:cNvPr id="20" name="Rectangle 19">
            <a:extLst>
              <a:ext uri="{FF2B5EF4-FFF2-40B4-BE49-F238E27FC236}">
                <a16:creationId xmlns:a16="http://schemas.microsoft.com/office/drawing/2014/main" id="{4C985FDA-DF2F-4C05-BA70-BDADC01A81A5}"/>
              </a:ext>
            </a:extLst>
          </p:cNvPr>
          <p:cNvSpPr/>
          <p:nvPr/>
        </p:nvSpPr>
        <p:spPr>
          <a:xfrm>
            <a:off x="7068262" y="2163654"/>
            <a:ext cx="2731838" cy="369332"/>
          </a:xfrm>
          <a:prstGeom prst="rect">
            <a:avLst/>
          </a:prstGeom>
        </p:spPr>
        <p:txBody>
          <a:bodyPr wrap="none">
            <a:spAutoFit/>
          </a:bodyPr>
          <a:lstStyle/>
          <a:p>
            <a:r>
              <a:rPr lang="en-IN" dirty="0"/>
              <a:t>Fl=25%×Ft=0.475≈0.5kN/m</a:t>
            </a:r>
          </a:p>
        </p:txBody>
      </p:sp>
      <p:sp>
        <p:nvSpPr>
          <p:cNvPr id="21" name="Rectangle 20">
            <a:extLst>
              <a:ext uri="{FF2B5EF4-FFF2-40B4-BE49-F238E27FC236}">
                <a16:creationId xmlns:a16="http://schemas.microsoft.com/office/drawing/2014/main" id="{0B3CE17A-0D0B-4BDB-A013-BDA5194997BD}"/>
              </a:ext>
            </a:extLst>
          </p:cNvPr>
          <p:cNvSpPr/>
          <p:nvPr/>
        </p:nvSpPr>
        <p:spPr>
          <a:xfrm>
            <a:off x="6442770" y="2932436"/>
            <a:ext cx="3982822" cy="646331"/>
          </a:xfrm>
          <a:prstGeom prst="rect">
            <a:avLst/>
          </a:prstGeom>
        </p:spPr>
        <p:txBody>
          <a:bodyPr wrap="none">
            <a:spAutoFit/>
          </a:bodyPr>
          <a:lstStyle/>
          <a:p>
            <a:r>
              <a:rPr lang="en-US" dirty="0">
                <a:solidFill>
                  <a:srgbClr val="002060"/>
                </a:solidFill>
                <a:latin typeface="Times New Roman" panose="02020603050405020304" pitchFamily="18" charset="0"/>
                <a:cs typeface="Times New Roman" panose="02020603050405020304" pitchFamily="18" charset="0"/>
              </a:rPr>
              <a:t>4. WIND LOAD ON SUBSTRUCTURE</a:t>
            </a:r>
          </a:p>
          <a:p>
            <a:r>
              <a:rPr lang="en-US" dirty="0">
                <a:solidFill>
                  <a:srgbClr val="002060"/>
                </a:solidFill>
                <a:latin typeface="Times New Roman" panose="02020603050405020304" pitchFamily="18" charset="0"/>
                <a:cs typeface="Times New Roman" panose="02020603050405020304" pitchFamily="18" charset="0"/>
              </a:rPr>
              <a:t> (PIERS/COLUMNS)</a:t>
            </a:r>
            <a:endParaRPr lang="en-IN" dirty="0">
              <a:solidFill>
                <a:srgbClr val="002060"/>
              </a:solidFill>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73E81912-E867-45AE-BB58-21482F5EFD20}"/>
              </a:ext>
            </a:extLst>
          </p:cNvPr>
          <p:cNvSpPr/>
          <p:nvPr/>
        </p:nvSpPr>
        <p:spPr>
          <a:xfrm>
            <a:off x="6899277" y="3876689"/>
            <a:ext cx="3166251" cy="369332"/>
          </a:xfrm>
          <a:prstGeom prst="rect">
            <a:avLst/>
          </a:prstGeom>
        </p:spPr>
        <p:txBody>
          <a:bodyPr wrap="none">
            <a:spAutoFit/>
          </a:bodyPr>
          <a:lstStyle/>
          <a:p>
            <a:r>
              <a:rPr lang="en-IN" dirty="0"/>
              <a:t>Ft=463.7×4×1.425×2=5.28kN/m</a:t>
            </a:r>
          </a:p>
        </p:txBody>
      </p:sp>
      <p:sp>
        <p:nvSpPr>
          <p:cNvPr id="24" name="Rectangle 23">
            <a:extLst>
              <a:ext uri="{FF2B5EF4-FFF2-40B4-BE49-F238E27FC236}">
                <a16:creationId xmlns:a16="http://schemas.microsoft.com/office/drawing/2014/main" id="{73D27D09-FE8B-45B7-AA41-FEBB55FF5AF4}"/>
              </a:ext>
            </a:extLst>
          </p:cNvPr>
          <p:cNvSpPr/>
          <p:nvPr/>
        </p:nvSpPr>
        <p:spPr>
          <a:xfrm>
            <a:off x="498410" y="867754"/>
            <a:ext cx="2809936" cy="369332"/>
          </a:xfrm>
          <a:prstGeom prst="rect">
            <a:avLst/>
          </a:prstGeom>
        </p:spPr>
        <p:txBody>
          <a:bodyPr wrap="none">
            <a:spAutoFit/>
          </a:bodyPr>
          <a:lstStyle/>
          <a:p>
            <a:r>
              <a:rPr lang="en-IN" dirty="0"/>
              <a:t>IRC:6-2017 – </a:t>
            </a:r>
            <a:r>
              <a:rPr lang="en-IN" b="1" dirty="0"/>
              <a:t>Clause 209.3.5</a:t>
            </a:r>
            <a:endParaRPr lang="en-IN" dirty="0"/>
          </a:p>
        </p:txBody>
      </p:sp>
    </p:spTree>
    <p:extLst>
      <p:ext uri="{BB962C8B-B14F-4D97-AF65-F5344CB8AC3E}">
        <p14:creationId xmlns:p14="http://schemas.microsoft.com/office/powerpoint/2010/main" val="69249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enerate Design Spectrum">
            <a:extLst>
              <a:ext uri="{FF2B5EF4-FFF2-40B4-BE49-F238E27FC236}">
                <a16:creationId xmlns:a16="http://schemas.microsoft.com/office/drawing/2014/main" id="{DB7F8FA4-AAA5-4A05-AE33-D3B3A154927B}"/>
              </a:ext>
            </a:extLst>
          </p:cNvPr>
          <p:cNvPicPr/>
          <p:nvPr/>
        </p:nvPicPr>
        <p:blipFill>
          <a:blip r:embed="rId2">
            <a:extLst>
              <a:ext uri="{28A0092B-C50C-407E-A947-70E740481C1C}">
                <a14:useLocalDpi xmlns:a14="http://schemas.microsoft.com/office/drawing/2010/main" val="0"/>
              </a:ext>
            </a:extLst>
          </a:blip>
          <a:stretch>
            <a:fillRect/>
          </a:stretch>
        </p:blipFill>
        <p:spPr>
          <a:xfrm>
            <a:off x="8450783" y="805560"/>
            <a:ext cx="3139440" cy="3817620"/>
          </a:xfrm>
          <a:prstGeom prst="rect">
            <a:avLst/>
          </a:prstGeom>
        </p:spPr>
      </p:pic>
      <p:pic>
        <p:nvPicPr>
          <p:cNvPr id="5" name="Picture 4" descr="Add/Modify/Show Response Spectrum Functions">
            <a:extLst>
              <a:ext uri="{FF2B5EF4-FFF2-40B4-BE49-F238E27FC236}">
                <a16:creationId xmlns:a16="http://schemas.microsoft.com/office/drawing/2014/main" id="{96DF146A-9418-4177-86F7-DE264758CF78}"/>
              </a:ext>
            </a:extLst>
          </p:cNvPr>
          <p:cNvPicPr/>
          <p:nvPr/>
        </p:nvPicPr>
        <p:blipFill rotWithShape="1">
          <a:blip r:embed="rId3">
            <a:extLst>
              <a:ext uri="{28A0092B-C50C-407E-A947-70E740481C1C}">
                <a14:useLocalDpi xmlns:a14="http://schemas.microsoft.com/office/drawing/2010/main" val="0"/>
              </a:ext>
            </a:extLst>
          </a:blip>
          <a:srcRect l="32360" t="34446" r="3283" b="16907"/>
          <a:stretch/>
        </p:blipFill>
        <p:spPr>
          <a:xfrm>
            <a:off x="8594103" y="4951378"/>
            <a:ext cx="2665380" cy="1449421"/>
          </a:xfrm>
          <a:prstGeom prst="rect">
            <a:avLst/>
          </a:prstGeom>
        </p:spPr>
      </p:pic>
      <p:sp>
        <p:nvSpPr>
          <p:cNvPr id="9" name="TextBox 8">
            <a:extLst>
              <a:ext uri="{FF2B5EF4-FFF2-40B4-BE49-F238E27FC236}">
                <a16:creationId xmlns:a16="http://schemas.microsoft.com/office/drawing/2014/main" id="{5B1277C4-9E7B-45FA-8E79-48B2E055B9BC}"/>
              </a:ext>
            </a:extLst>
          </p:cNvPr>
          <p:cNvSpPr txBox="1"/>
          <p:nvPr/>
        </p:nvSpPr>
        <p:spPr>
          <a:xfrm>
            <a:off x="601777" y="343895"/>
            <a:ext cx="5230907" cy="461665"/>
          </a:xfrm>
          <a:prstGeom prst="rect">
            <a:avLst/>
          </a:prstGeom>
          <a:noFill/>
        </p:spPr>
        <p:txBody>
          <a:bodyPr wrap="square" rtlCol="0">
            <a:spAutoFit/>
          </a:bodyPr>
          <a:lstStyle/>
          <a:p>
            <a:r>
              <a:rPr lang="en-IN" sz="2400" dirty="0">
                <a:solidFill>
                  <a:srgbClr val="0070C0"/>
                </a:solidFill>
                <a:latin typeface="Times New Roman" panose="02020603050405020304" pitchFamily="18" charset="0"/>
                <a:cs typeface="Times New Roman" panose="02020603050405020304" pitchFamily="18" charset="0"/>
              </a:rPr>
              <a:t>8.5 SEISMIC DEFINITION</a:t>
            </a:r>
            <a:r>
              <a:rPr lang="en-IN" sz="2000" b="1" dirty="0">
                <a:solidFill>
                  <a:srgbClr val="0070C0"/>
                </a:solidFill>
                <a:latin typeface="Times New Roman" panose="02020603050405020304" pitchFamily="18" charset="0"/>
                <a:cs typeface="Times New Roman" panose="02020603050405020304" pitchFamily="18" charset="0"/>
              </a:rPr>
              <a:t>.</a:t>
            </a:r>
          </a:p>
        </p:txBody>
      </p:sp>
      <p:sp>
        <p:nvSpPr>
          <p:cNvPr id="10" name="Rectangle 9">
            <a:extLst>
              <a:ext uri="{FF2B5EF4-FFF2-40B4-BE49-F238E27FC236}">
                <a16:creationId xmlns:a16="http://schemas.microsoft.com/office/drawing/2014/main" id="{F6AAB6A9-2C5F-4ABF-A55C-ADC1F8BAC1B5}"/>
              </a:ext>
            </a:extLst>
          </p:cNvPr>
          <p:cNvSpPr/>
          <p:nvPr/>
        </p:nvSpPr>
        <p:spPr>
          <a:xfrm>
            <a:off x="601777" y="1003368"/>
            <a:ext cx="7755296" cy="4521944"/>
          </a:xfrm>
          <a:prstGeom prst="rect">
            <a:avLst/>
          </a:prstGeom>
        </p:spPr>
        <p:txBody>
          <a:bodyPr wrap="square">
            <a:spAutoFit/>
          </a:bodyPr>
          <a:lstStyle/>
          <a:p>
            <a:pPr>
              <a:lnSpc>
                <a:spcPct val="107000"/>
              </a:lnSpc>
              <a:spcAft>
                <a:spcPts val="800"/>
              </a:spcAft>
            </a:pPr>
            <a:r>
              <a:rPr lang="en-IN" sz="2000" dirty="0">
                <a:latin typeface="Times New Roman" panose="02020603050405020304" pitchFamily="18" charset="0"/>
                <a:ea typeface="Calibri" panose="020F0502020204030204" pitchFamily="34" charset="0"/>
                <a:cs typeface="Times New Roman" panose="02020603050405020304" pitchFamily="18" charset="0"/>
              </a:rPr>
              <a:t>8.5.1 PARAMETERS GIVEN IN THE MIDAS SEISMIC DEFINITION</a:t>
            </a:r>
            <a:r>
              <a:rPr lang="en-IN" dirty="0">
                <a:latin typeface="Calibri" panose="020F0502020204030204" pitchFamily="34" charset="0"/>
                <a:ea typeface="Calibri" panose="020F0502020204030204" pitchFamily="34" charset="0"/>
                <a:cs typeface="Times New Roman" panose="02020603050405020304" pitchFamily="18" charset="0"/>
              </a:rPr>
              <a:t>.</a:t>
            </a:r>
          </a:p>
          <a:p>
            <a:pPr>
              <a:lnSpc>
                <a:spcPct val="150000"/>
              </a:lnSpc>
              <a:spcAft>
                <a:spcPts val="8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 Design Spectrum: IRC: SP:114-2018</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 Seismic Zone: II (Zone factor, Z = 0.10)</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 Soil Type: Type I (Rock or Hard Soil)</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 Damping (%): 5%</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 Damping Multiplying Factor: 1.0</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 Importance Factor (I): 1.0</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 Response Reduction Factor (R): 2.5</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 Maximum Period: 6 seconds</a:t>
            </a:r>
            <a:endParaRPr lang="en-IN"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00652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D8BB1855-BEF2-4A84-9A2D-32370219FE32}"/>
              </a:ext>
            </a:extLst>
          </p:cNvPr>
          <p:cNvGraphicFramePr>
            <a:graphicFrameLocks noGrp="1"/>
          </p:cNvGraphicFramePr>
          <p:nvPr>
            <p:extLst>
              <p:ext uri="{D42A27DB-BD31-4B8C-83A1-F6EECF244321}">
                <p14:modId xmlns:p14="http://schemas.microsoft.com/office/powerpoint/2010/main" val="3508359626"/>
              </p:ext>
            </p:extLst>
          </p:nvPr>
        </p:nvGraphicFramePr>
        <p:xfrm>
          <a:off x="595409" y="1906872"/>
          <a:ext cx="5591382" cy="2254000"/>
        </p:xfrm>
        <a:graphic>
          <a:graphicData uri="http://schemas.openxmlformats.org/drawingml/2006/table">
            <a:tbl>
              <a:tblPr firstRow="1" firstCol="1" bandRow="1">
                <a:tableStyleId>{5C22544A-7EE6-4342-B048-85BDC9FD1C3A}</a:tableStyleId>
              </a:tblPr>
              <a:tblGrid>
                <a:gridCol w="2294106">
                  <a:extLst>
                    <a:ext uri="{9D8B030D-6E8A-4147-A177-3AD203B41FA5}">
                      <a16:colId xmlns:a16="http://schemas.microsoft.com/office/drawing/2014/main" val="2194184440"/>
                    </a:ext>
                  </a:extLst>
                </a:gridCol>
                <a:gridCol w="1361472">
                  <a:extLst>
                    <a:ext uri="{9D8B030D-6E8A-4147-A177-3AD203B41FA5}">
                      <a16:colId xmlns:a16="http://schemas.microsoft.com/office/drawing/2014/main" val="3899676946"/>
                    </a:ext>
                  </a:extLst>
                </a:gridCol>
                <a:gridCol w="1935804">
                  <a:extLst>
                    <a:ext uri="{9D8B030D-6E8A-4147-A177-3AD203B41FA5}">
                      <a16:colId xmlns:a16="http://schemas.microsoft.com/office/drawing/2014/main" val="3974398334"/>
                    </a:ext>
                  </a:extLst>
                </a:gridCol>
              </a:tblGrid>
              <a:tr h="322000">
                <a:tc>
                  <a:txBody>
                    <a:bodyPr/>
                    <a:lstStyle/>
                    <a:p>
                      <a:pPr algn="ctr">
                        <a:lnSpc>
                          <a:spcPct val="150000"/>
                        </a:lnSpc>
                        <a:spcAft>
                          <a:spcPts val="0"/>
                        </a:spcAft>
                      </a:pPr>
                      <a:r>
                        <a:rPr lang="en-IN" sz="1400" dirty="0">
                          <a:effectLst/>
                          <a:latin typeface="Times New Roman" panose="02020603050405020304" pitchFamily="18" charset="0"/>
                          <a:cs typeface="Times New Roman" panose="02020603050405020304" pitchFamily="18" charset="0"/>
                        </a:rPr>
                        <a:t>Load Type</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400">
                          <a:effectLst/>
                          <a:latin typeface="Times New Roman" panose="02020603050405020304" pitchFamily="18" charset="0"/>
                          <a:cs typeface="Times New Roman" panose="02020603050405020304" pitchFamily="18" charset="0"/>
                        </a:rPr>
                        <a:t>Leading (γf1)</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400">
                          <a:effectLst/>
                          <a:latin typeface="Times New Roman" panose="02020603050405020304" pitchFamily="18" charset="0"/>
                          <a:cs typeface="Times New Roman" panose="02020603050405020304" pitchFamily="18" charset="0"/>
                        </a:rPr>
                        <a:t>Accompanying (γf2)</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3656379"/>
                  </a:ext>
                </a:extLst>
              </a:tr>
              <a:tr h="322000">
                <a:tc>
                  <a:txBody>
                    <a:bodyPr/>
                    <a:lstStyle/>
                    <a:p>
                      <a:pPr algn="ctr">
                        <a:lnSpc>
                          <a:spcPct val="150000"/>
                        </a:lnSpc>
                        <a:spcAft>
                          <a:spcPts val="0"/>
                        </a:spcAft>
                      </a:pPr>
                      <a:r>
                        <a:rPr lang="en-IN" sz="1400">
                          <a:effectLst/>
                          <a:latin typeface="Times New Roman" panose="02020603050405020304" pitchFamily="18" charset="0"/>
                          <a:cs typeface="Times New Roman" panose="02020603050405020304" pitchFamily="18" charset="0"/>
                        </a:rPr>
                        <a:t>DL, SIDL</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400">
                          <a:effectLst/>
                          <a:latin typeface="Times New Roman" panose="02020603050405020304" pitchFamily="18" charset="0"/>
                          <a:cs typeface="Times New Roman" panose="02020603050405020304" pitchFamily="18" charset="0"/>
                        </a:rPr>
                        <a:t>1.35</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400">
                          <a:effectLst/>
                          <a:latin typeface="Times New Roman" panose="02020603050405020304" pitchFamily="18" charset="0"/>
                          <a:cs typeface="Times New Roman" panose="02020603050405020304" pitchFamily="18" charset="0"/>
                        </a:rPr>
                        <a:t>1.0</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8374594"/>
                  </a:ext>
                </a:extLst>
              </a:tr>
              <a:tr h="322000">
                <a:tc>
                  <a:txBody>
                    <a:bodyPr/>
                    <a:lstStyle/>
                    <a:p>
                      <a:pPr algn="ctr">
                        <a:lnSpc>
                          <a:spcPct val="150000"/>
                        </a:lnSpc>
                        <a:spcAft>
                          <a:spcPts val="0"/>
                        </a:spcAft>
                      </a:pPr>
                      <a:r>
                        <a:rPr lang="en-IN" sz="1400" dirty="0">
                          <a:effectLst/>
                          <a:latin typeface="Times New Roman" panose="02020603050405020304" pitchFamily="18" charset="0"/>
                          <a:cs typeface="Times New Roman" panose="02020603050405020304" pitchFamily="18" charset="0"/>
                        </a:rPr>
                        <a:t>LL</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400">
                          <a:effectLst/>
                          <a:latin typeface="Times New Roman" panose="02020603050405020304" pitchFamily="18" charset="0"/>
                          <a:cs typeface="Times New Roman" panose="02020603050405020304" pitchFamily="18" charset="0"/>
                        </a:rPr>
                        <a:t>1.5</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400">
                          <a:effectLst/>
                          <a:latin typeface="Times New Roman" panose="02020603050405020304" pitchFamily="18" charset="0"/>
                          <a:cs typeface="Times New Roman" panose="02020603050405020304" pitchFamily="18" charset="0"/>
                        </a:rPr>
                        <a:t>1.15</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37284346"/>
                  </a:ext>
                </a:extLst>
              </a:tr>
              <a:tr h="322000">
                <a:tc>
                  <a:txBody>
                    <a:bodyPr/>
                    <a:lstStyle/>
                    <a:p>
                      <a:pPr algn="ctr">
                        <a:lnSpc>
                          <a:spcPct val="150000"/>
                        </a:lnSpc>
                        <a:spcAft>
                          <a:spcPts val="0"/>
                        </a:spcAft>
                      </a:pPr>
                      <a:r>
                        <a:rPr lang="en-IN" sz="1400" dirty="0">
                          <a:effectLst/>
                          <a:latin typeface="Times New Roman" panose="02020603050405020304" pitchFamily="18" charset="0"/>
                          <a:cs typeface="Times New Roman" panose="02020603050405020304" pitchFamily="18" charset="0"/>
                        </a:rPr>
                        <a:t>Wind</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400" dirty="0">
                          <a:effectLst/>
                          <a:latin typeface="Times New Roman" panose="02020603050405020304" pitchFamily="18" charset="0"/>
                          <a:cs typeface="Times New Roman" panose="02020603050405020304" pitchFamily="18" charset="0"/>
                        </a:rPr>
                        <a:t>1.5</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400">
                          <a:effectLst/>
                          <a:latin typeface="Times New Roman" panose="02020603050405020304" pitchFamily="18" charset="0"/>
                          <a:cs typeface="Times New Roman" panose="02020603050405020304" pitchFamily="18" charset="0"/>
                        </a:rPr>
                        <a:t>0.9–1.5 (case based)</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90301256"/>
                  </a:ext>
                </a:extLst>
              </a:tr>
              <a:tr h="322000">
                <a:tc>
                  <a:txBody>
                    <a:bodyPr/>
                    <a:lstStyle/>
                    <a:p>
                      <a:pPr algn="ctr">
                        <a:lnSpc>
                          <a:spcPct val="150000"/>
                        </a:lnSpc>
                        <a:spcAft>
                          <a:spcPts val="0"/>
                        </a:spcAft>
                      </a:pPr>
                      <a:r>
                        <a:rPr lang="en-IN" sz="1400">
                          <a:effectLst/>
                          <a:latin typeface="Times New Roman" panose="02020603050405020304" pitchFamily="18" charset="0"/>
                          <a:cs typeface="Times New Roman" panose="02020603050405020304" pitchFamily="18" charset="0"/>
                        </a:rPr>
                        <a:t>Temp</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400" dirty="0">
                          <a:effectLst/>
                          <a:latin typeface="Times New Roman" panose="02020603050405020304" pitchFamily="18" charset="0"/>
                          <a:cs typeface="Times New Roman" panose="02020603050405020304" pitchFamily="18" charset="0"/>
                        </a:rPr>
                        <a:t>0.9–1.5</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endParaRPr lang="en-IN" sz="1200">
                        <a:effectLst/>
                        <a:latin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84422528"/>
                  </a:ext>
                </a:extLst>
              </a:tr>
              <a:tr h="322000">
                <a:tc>
                  <a:txBody>
                    <a:bodyPr/>
                    <a:lstStyle/>
                    <a:p>
                      <a:pPr algn="ctr">
                        <a:lnSpc>
                          <a:spcPct val="150000"/>
                        </a:lnSpc>
                        <a:spcAft>
                          <a:spcPts val="0"/>
                        </a:spcAft>
                      </a:pPr>
                      <a:r>
                        <a:rPr lang="en-IN" sz="1400">
                          <a:effectLst/>
                          <a:latin typeface="Times New Roman" panose="02020603050405020304" pitchFamily="18" charset="0"/>
                          <a:cs typeface="Times New Roman" panose="02020603050405020304" pitchFamily="18" charset="0"/>
                        </a:rPr>
                        <a:t>Braking Force</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400">
                          <a:effectLst/>
                          <a:latin typeface="Times New Roman" panose="02020603050405020304" pitchFamily="18" charset="0"/>
                          <a:cs typeface="Times New Roman" panose="02020603050405020304" pitchFamily="18" charset="0"/>
                        </a:rPr>
                        <a:t>1.5</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endParaRPr lang="en-IN" sz="1200" dirty="0">
                        <a:effectLst/>
                        <a:latin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07614508"/>
                  </a:ext>
                </a:extLst>
              </a:tr>
              <a:tr h="322000">
                <a:tc>
                  <a:txBody>
                    <a:bodyPr/>
                    <a:lstStyle/>
                    <a:p>
                      <a:pPr algn="ctr">
                        <a:lnSpc>
                          <a:spcPct val="150000"/>
                        </a:lnSpc>
                        <a:spcAft>
                          <a:spcPts val="0"/>
                        </a:spcAft>
                      </a:pPr>
                      <a:r>
                        <a:rPr lang="en-IN" sz="1400">
                          <a:effectLst/>
                          <a:latin typeface="Times New Roman" panose="02020603050405020304" pitchFamily="18" charset="0"/>
                          <a:cs typeface="Times New Roman" panose="02020603050405020304" pitchFamily="18" charset="0"/>
                        </a:rPr>
                        <a:t>Seismic Load</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400">
                          <a:effectLst/>
                          <a:latin typeface="Times New Roman" panose="02020603050405020304" pitchFamily="18" charset="0"/>
                          <a:cs typeface="Times New Roman" panose="02020603050405020304" pitchFamily="18" charset="0"/>
                        </a:rPr>
                        <a:t>1.2</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endParaRPr lang="en-IN" sz="1200" dirty="0">
                        <a:effectLst/>
                        <a:latin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43743227"/>
                  </a:ext>
                </a:extLst>
              </a:tr>
            </a:tbl>
          </a:graphicData>
        </a:graphic>
      </p:graphicFrame>
      <p:sp>
        <p:nvSpPr>
          <p:cNvPr id="6" name="Rectangle 5">
            <a:extLst>
              <a:ext uri="{FF2B5EF4-FFF2-40B4-BE49-F238E27FC236}">
                <a16:creationId xmlns:a16="http://schemas.microsoft.com/office/drawing/2014/main" id="{B1B8F99D-59CB-4F42-B5EF-AD056A4C96DE}"/>
              </a:ext>
            </a:extLst>
          </p:cNvPr>
          <p:cNvSpPr/>
          <p:nvPr/>
        </p:nvSpPr>
        <p:spPr>
          <a:xfrm>
            <a:off x="762000" y="1003832"/>
            <a:ext cx="6096000" cy="775982"/>
          </a:xfrm>
          <a:prstGeom prst="rect">
            <a:avLst/>
          </a:prstGeom>
        </p:spPr>
        <p:txBody>
          <a:bodyPr>
            <a:spAutoFit/>
          </a:bodyPr>
          <a:lstStyle/>
          <a:p>
            <a:pPr>
              <a:lnSpc>
                <a:spcPct val="107000"/>
              </a:lnSpc>
              <a:spcAft>
                <a:spcPts val="800"/>
              </a:spcAft>
            </a:pPr>
            <a:r>
              <a:rPr lang="en-IN" sz="2000" b="1" dirty="0">
                <a:latin typeface="Times New Roman" panose="02020603050405020304" pitchFamily="18" charset="0"/>
                <a:ea typeface="Calibri" panose="020F0502020204030204" pitchFamily="34" charset="0"/>
                <a:cs typeface="Times New Roman" panose="02020603050405020304" pitchFamily="18" charset="0"/>
              </a:rPr>
              <a:t>1. Limit state of strength.</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dirty="0">
                <a:latin typeface="Calibri" panose="020F0502020204030204" pitchFamily="34" charset="0"/>
                <a:ea typeface="Calibri" panose="020F0502020204030204" pitchFamily="34" charset="0"/>
                <a:cs typeface="Times New Roman" panose="02020603050405020304" pitchFamily="18" charset="0"/>
              </a:rPr>
              <a:t>Table 4 of IRC:6-2017</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DF425CF6-2130-4A78-B7B6-5653B485ABD3}"/>
              </a:ext>
            </a:extLst>
          </p:cNvPr>
          <p:cNvSpPr/>
          <p:nvPr/>
        </p:nvSpPr>
        <p:spPr>
          <a:xfrm>
            <a:off x="6927313" y="821264"/>
            <a:ext cx="6096000" cy="800668"/>
          </a:xfrm>
          <a:prstGeom prst="rect">
            <a:avLst/>
          </a:prstGeom>
        </p:spPr>
        <p:txBody>
          <a:bodyPr>
            <a:spAutoFit/>
          </a:bodyPr>
          <a:lstStyle/>
          <a:p>
            <a:pPr>
              <a:lnSpc>
                <a:spcPct val="107000"/>
              </a:lnSpc>
              <a:spcAft>
                <a:spcPts val="800"/>
              </a:spcAft>
            </a:pPr>
            <a:r>
              <a:rPr lang="en-IN" sz="2000" b="1" dirty="0">
                <a:latin typeface="Times New Roman" panose="02020603050405020304" pitchFamily="18" charset="0"/>
                <a:ea typeface="Calibri" panose="020F0502020204030204" pitchFamily="34" charset="0"/>
                <a:cs typeface="Times New Roman" panose="02020603050405020304" pitchFamily="18" charset="0"/>
              </a:rPr>
              <a:t>2 Limit state of serviceability.</a:t>
            </a: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Serviceability Load Factors (IRC:6-2017 Table 4)</a:t>
            </a:r>
          </a:p>
        </p:txBody>
      </p:sp>
      <p:graphicFrame>
        <p:nvGraphicFramePr>
          <p:cNvPr id="8" name="Table 7">
            <a:extLst>
              <a:ext uri="{FF2B5EF4-FFF2-40B4-BE49-F238E27FC236}">
                <a16:creationId xmlns:a16="http://schemas.microsoft.com/office/drawing/2014/main" id="{2694F459-3FF9-418E-A024-795DA6B6BC86}"/>
              </a:ext>
            </a:extLst>
          </p:cNvPr>
          <p:cNvGraphicFramePr>
            <a:graphicFrameLocks noGrp="1"/>
          </p:cNvGraphicFramePr>
          <p:nvPr>
            <p:extLst>
              <p:ext uri="{D42A27DB-BD31-4B8C-83A1-F6EECF244321}">
                <p14:modId xmlns:p14="http://schemas.microsoft.com/office/powerpoint/2010/main" val="1829036839"/>
              </p:ext>
            </p:extLst>
          </p:nvPr>
        </p:nvGraphicFramePr>
        <p:xfrm>
          <a:off x="6746550" y="1906872"/>
          <a:ext cx="4850041" cy="2254000"/>
        </p:xfrm>
        <a:graphic>
          <a:graphicData uri="http://schemas.openxmlformats.org/drawingml/2006/table">
            <a:tbl>
              <a:tblPr firstRow="1" firstCol="1" bandRow="1">
                <a:tableStyleId>{5C22544A-7EE6-4342-B048-85BDC9FD1C3A}</a:tableStyleId>
              </a:tblPr>
              <a:tblGrid>
                <a:gridCol w="2223573">
                  <a:extLst>
                    <a:ext uri="{9D8B030D-6E8A-4147-A177-3AD203B41FA5}">
                      <a16:colId xmlns:a16="http://schemas.microsoft.com/office/drawing/2014/main" val="2133944901"/>
                    </a:ext>
                  </a:extLst>
                </a:gridCol>
                <a:gridCol w="2626468">
                  <a:extLst>
                    <a:ext uri="{9D8B030D-6E8A-4147-A177-3AD203B41FA5}">
                      <a16:colId xmlns:a16="http://schemas.microsoft.com/office/drawing/2014/main" val="3680658494"/>
                    </a:ext>
                  </a:extLst>
                </a:gridCol>
              </a:tblGrid>
              <a:tr h="0">
                <a:tc>
                  <a:txBody>
                    <a:bodyPr/>
                    <a:lstStyle/>
                    <a:p>
                      <a:pPr algn="ctr">
                        <a:lnSpc>
                          <a:spcPct val="150000"/>
                        </a:lnSpc>
                        <a:spcAft>
                          <a:spcPts val="0"/>
                        </a:spcAft>
                      </a:pPr>
                      <a:r>
                        <a:rPr lang="en-IN" sz="1400">
                          <a:effectLst/>
                          <a:latin typeface="Times New Roman" panose="02020603050405020304" pitchFamily="18" charset="0"/>
                          <a:cs typeface="Times New Roman" panose="02020603050405020304" pitchFamily="18" charset="0"/>
                        </a:rPr>
                        <a:t>Load Type</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IN" sz="1400">
                          <a:effectLst/>
                          <a:latin typeface="Times New Roman" panose="02020603050405020304" pitchFamily="18" charset="0"/>
                          <a:cs typeface="Times New Roman" panose="02020603050405020304" pitchFamily="18" charset="0"/>
                        </a:rPr>
                        <a:t>Partial Safety Factor (γf)</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42904751"/>
                  </a:ext>
                </a:extLst>
              </a:tr>
              <a:tr h="0">
                <a:tc>
                  <a:txBody>
                    <a:bodyPr/>
                    <a:lstStyle/>
                    <a:p>
                      <a:pPr>
                        <a:lnSpc>
                          <a:spcPct val="150000"/>
                        </a:lnSpc>
                        <a:spcAft>
                          <a:spcPts val="0"/>
                        </a:spcAft>
                      </a:pPr>
                      <a:r>
                        <a:rPr lang="en-IN" sz="1400">
                          <a:effectLst/>
                          <a:latin typeface="Times New Roman" panose="02020603050405020304" pitchFamily="18" charset="0"/>
                          <a:cs typeface="Times New Roman" panose="02020603050405020304" pitchFamily="18" charset="0"/>
                        </a:rPr>
                        <a:t>Dead Load (DL)</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IN" sz="1400">
                          <a:effectLst/>
                          <a:latin typeface="Times New Roman" panose="02020603050405020304" pitchFamily="18" charset="0"/>
                          <a:cs typeface="Times New Roman" panose="02020603050405020304" pitchFamily="18" charset="0"/>
                        </a:rPr>
                        <a:t>1.0</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15734254"/>
                  </a:ext>
                </a:extLst>
              </a:tr>
              <a:tr h="0">
                <a:tc>
                  <a:txBody>
                    <a:bodyPr/>
                    <a:lstStyle/>
                    <a:p>
                      <a:pPr>
                        <a:lnSpc>
                          <a:spcPct val="150000"/>
                        </a:lnSpc>
                        <a:spcAft>
                          <a:spcPts val="0"/>
                        </a:spcAft>
                      </a:pPr>
                      <a:r>
                        <a:rPr lang="en-IN" sz="1400">
                          <a:effectLst/>
                          <a:latin typeface="Times New Roman" panose="02020603050405020304" pitchFamily="18" charset="0"/>
                          <a:cs typeface="Times New Roman" panose="02020603050405020304" pitchFamily="18" charset="0"/>
                        </a:rPr>
                        <a:t>SIDL Fixed/Var.</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IN" sz="1400">
                          <a:effectLst/>
                          <a:latin typeface="Times New Roman" panose="02020603050405020304" pitchFamily="18" charset="0"/>
                          <a:cs typeface="Times New Roman" panose="02020603050405020304" pitchFamily="18" charset="0"/>
                        </a:rPr>
                        <a:t>1.0</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43439949"/>
                  </a:ext>
                </a:extLst>
              </a:tr>
              <a:tr h="0">
                <a:tc>
                  <a:txBody>
                    <a:bodyPr/>
                    <a:lstStyle/>
                    <a:p>
                      <a:pPr>
                        <a:lnSpc>
                          <a:spcPct val="150000"/>
                        </a:lnSpc>
                        <a:spcAft>
                          <a:spcPts val="0"/>
                        </a:spcAft>
                      </a:pPr>
                      <a:r>
                        <a:rPr lang="en-IN" sz="1400">
                          <a:effectLst/>
                          <a:latin typeface="Times New Roman" panose="02020603050405020304" pitchFamily="18" charset="0"/>
                          <a:cs typeface="Times New Roman" panose="02020603050405020304" pitchFamily="18" charset="0"/>
                        </a:rPr>
                        <a:t>Live Load (LL)</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IN" sz="1400">
                          <a:effectLst/>
                          <a:latin typeface="Times New Roman" panose="02020603050405020304" pitchFamily="18" charset="0"/>
                          <a:cs typeface="Times New Roman" panose="02020603050405020304" pitchFamily="18" charset="0"/>
                        </a:rPr>
                        <a:t>1.0</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42419353"/>
                  </a:ext>
                </a:extLst>
              </a:tr>
              <a:tr h="0">
                <a:tc>
                  <a:txBody>
                    <a:bodyPr/>
                    <a:lstStyle/>
                    <a:p>
                      <a:pPr>
                        <a:lnSpc>
                          <a:spcPct val="150000"/>
                        </a:lnSpc>
                        <a:spcAft>
                          <a:spcPts val="0"/>
                        </a:spcAft>
                      </a:pPr>
                      <a:r>
                        <a:rPr lang="en-IN" sz="1400">
                          <a:effectLst/>
                          <a:latin typeface="Times New Roman" panose="02020603050405020304" pitchFamily="18" charset="0"/>
                          <a:cs typeface="Times New Roman" panose="02020603050405020304" pitchFamily="18" charset="0"/>
                        </a:rPr>
                        <a:t>Wind Load (WL)</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IN" sz="1400">
                          <a:effectLst/>
                          <a:latin typeface="Times New Roman" panose="02020603050405020304" pitchFamily="18" charset="0"/>
                          <a:cs typeface="Times New Roman" panose="02020603050405020304" pitchFamily="18" charset="0"/>
                        </a:rPr>
                        <a:t>1.0</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18111946"/>
                  </a:ext>
                </a:extLst>
              </a:tr>
              <a:tr h="0">
                <a:tc>
                  <a:txBody>
                    <a:bodyPr/>
                    <a:lstStyle/>
                    <a:p>
                      <a:pPr>
                        <a:lnSpc>
                          <a:spcPct val="150000"/>
                        </a:lnSpc>
                        <a:spcAft>
                          <a:spcPts val="0"/>
                        </a:spcAft>
                      </a:pPr>
                      <a:r>
                        <a:rPr lang="en-IN" sz="1400">
                          <a:effectLst/>
                          <a:latin typeface="Times New Roman" panose="02020603050405020304" pitchFamily="18" charset="0"/>
                          <a:cs typeface="Times New Roman" panose="02020603050405020304" pitchFamily="18" charset="0"/>
                        </a:rPr>
                        <a:t>Temperature</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IN" sz="1400">
                          <a:effectLst/>
                          <a:latin typeface="Times New Roman" panose="02020603050405020304" pitchFamily="18" charset="0"/>
                          <a:cs typeface="Times New Roman" panose="02020603050405020304" pitchFamily="18" charset="0"/>
                        </a:rPr>
                        <a:t>1.0</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5317573"/>
                  </a:ext>
                </a:extLst>
              </a:tr>
              <a:tr h="0">
                <a:tc>
                  <a:txBody>
                    <a:bodyPr/>
                    <a:lstStyle/>
                    <a:p>
                      <a:pPr>
                        <a:lnSpc>
                          <a:spcPct val="150000"/>
                        </a:lnSpc>
                        <a:spcAft>
                          <a:spcPts val="0"/>
                        </a:spcAft>
                      </a:pPr>
                      <a:r>
                        <a:rPr lang="en-IN" sz="1400">
                          <a:effectLst/>
                          <a:latin typeface="Times New Roman" panose="02020603050405020304" pitchFamily="18" charset="0"/>
                          <a:cs typeface="Times New Roman" panose="02020603050405020304" pitchFamily="18" charset="0"/>
                        </a:rPr>
                        <a:t>Braking Force</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IN" sz="1400">
                          <a:effectLst/>
                          <a:latin typeface="Times New Roman" panose="02020603050405020304" pitchFamily="18" charset="0"/>
                          <a:cs typeface="Times New Roman" panose="02020603050405020304" pitchFamily="18" charset="0"/>
                        </a:rPr>
                        <a:t>1.0</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56299922"/>
                  </a:ext>
                </a:extLst>
              </a:tr>
              <a:tr h="0">
                <a:tc>
                  <a:txBody>
                    <a:bodyPr/>
                    <a:lstStyle/>
                    <a:p>
                      <a:pPr>
                        <a:lnSpc>
                          <a:spcPct val="150000"/>
                        </a:lnSpc>
                        <a:spcAft>
                          <a:spcPts val="0"/>
                        </a:spcAft>
                      </a:pPr>
                      <a:r>
                        <a:rPr lang="en-IN" sz="1400">
                          <a:effectLst/>
                          <a:latin typeface="Times New Roman" panose="02020603050405020304" pitchFamily="18" charset="0"/>
                          <a:cs typeface="Times New Roman" panose="02020603050405020304" pitchFamily="18" charset="0"/>
                        </a:rPr>
                        <a:t>Seismic (EQ)</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IN" sz="1400" dirty="0">
                          <a:effectLst/>
                          <a:latin typeface="Times New Roman" panose="02020603050405020304" pitchFamily="18" charset="0"/>
                          <a:cs typeface="Times New Roman" panose="02020603050405020304" pitchFamily="18" charset="0"/>
                        </a:rPr>
                        <a:t>1.0</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12006219"/>
                  </a:ext>
                </a:extLst>
              </a:tr>
            </a:tbl>
          </a:graphicData>
        </a:graphic>
      </p:graphicFrame>
      <p:sp>
        <p:nvSpPr>
          <p:cNvPr id="9" name="TextBox 8">
            <a:extLst>
              <a:ext uri="{FF2B5EF4-FFF2-40B4-BE49-F238E27FC236}">
                <a16:creationId xmlns:a16="http://schemas.microsoft.com/office/drawing/2014/main" id="{2D2C9909-8690-4662-97C2-730997BB09A1}"/>
              </a:ext>
            </a:extLst>
          </p:cNvPr>
          <p:cNvSpPr txBox="1"/>
          <p:nvPr/>
        </p:nvSpPr>
        <p:spPr>
          <a:xfrm>
            <a:off x="595409" y="359599"/>
            <a:ext cx="3907993" cy="461665"/>
          </a:xfrm>
          <a:prstGeom prst="rect">
            <a:avLst/>
          </a:prstGeom>
          <a:noFill/>
        </p:spPr>
        <p:txBody>
          <a:bodyPr wrap="none" rtlCol="0">
            <a:spAutoFit/>
          </a:bodyPr>
          <a:lstStyle/>
          <a:p>
            <a:r>
              <a:rPr lang="en-IN" sz="2400" dirty="0">
                <a:solidFill>
                  <a:srgbClr val="0070C0"/>
                </a:solidFill>
                <a:latin typeface="Times New Roman" panose="02020603050405020304" pitchFamily="18" charset="0"/>
                <a:cs typeface="Times New Roman" panose="02020603050405020304" pitchFamily="18" charset="0"/>
              </a:rPr>
              <a:t>8.6 LOAD COMBINATIONS</a:t>
            </a:r>
          </a:p>
        </p:txBody>
      </p:sp>
    </p:spTree>
    <p:extLst>
      <p:ext uri="{BB962C8B-B14F-4D97-AF65-F5344CB8AC3E}">
        <p14:creationId xmlns:p14="http://schemas.microsoft.com/office/powerpoint/2010/main" val="284323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6804A6-E4F2-4BF5-A4FB-80E38FCB8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585" y="1265332"/>
            <a:ext cx="5625791" cy="2510573"/>
          </a:xfrm>
          <a:prstGeom prst="rect">
            <a:avLst/>
          </a:prstGeom>
        </p:spPr>
      </p:pic>
      <p:pic>
        <p:nvPicPr>
          <p:cNvPr id="5" name="Picture 4">
            <a:extLst>
              <a:ext uri="{FF2B5EF4-FFF2-40B4-BE49-F238E27FC236}">
                <a16:creationId xmlns:a16="http://schemas.microsoft.com/office/drawing/2014/main" id="{F7032D5D-BECA-439C-A706-C6920AF0F9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4311" y="1691656"/>
            <a:ext cx="3940403" cy="2073895"/>
          </a:xfrm>
          <a:prstGeom prst="rect">
            <a:avLst/>
          </a:prstGeom>
        </p:spPr>
      </p:pic>
      <p:pic>
        <p:nvPicPr>
          <p:cNvPr id="7" name="Picture 6">
            <a:extLst>
              <a:ext uri="{FF2B5EF4-FFF2-40B4-BE49-F238E27FC236}">
                <a16:creationId xmlns:a16="http://schemas.microsoft.com/office/drawing/2014/main" id="{ACC63737-7C42-4101-BC1F-4F370D94A6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584" y="4250078"/>
            <a:ext cx="4788815" cy="1757795"/>
          </a:xfrm>
          <a:prstGeom prst="rect">
            <a:avLst/>
          </a:prstGeom>
        </p:spPr>
      </p:pic>
      <p:sp>
        <p:nvSpPr>
          <p:cNvPr id="12" name="TextBox 11">
            <a:extLst>
              <a:ext uri="{FF2B5EF4-FFF2-40B4-BE49-F238E27FC236}">
                <a16:creationId xmlns:a16="http://schemas.microsoft.com/office/drawing/2014/main" id="{2D1AE220-2772-479B-B811-39B79657DDD7}"/>
              </a:ext>
            </a:extLst>
          </p:cNvPr>
          <p:cNvSpPr txBox="1"/>
          <p:nvPr/>
        </p:nvSpPr>
        <p:spPr>
          <a:xfrm>
            <a:off x="2074243" y="3810607"/>
            <a:ext cx="2084866"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ISOMETRIC VIEW</a:t>
            </a:r>
          </a:p>
        </p:txBody>
      </p:sp>
      <p:sp>
        <p:nvSpPr>
          <p:cNvPr id="13" name="TextBox 12">
            <a:extLst>
              <a:ext uri="{FF2B5EF4-FFF2-40B4-BE49-F238E27FC236}">
                <a16:creationId xmlns:a16="http://schemas.microsoft.com/office/drawing/2014/main" id="{3FE60AC1-5006-4BC7-A69C-6AD5F34B3764}"/>
              </a:ext>
            </a:extLst>
          </p:cNvPr>
          <p:cNvSpPr txBox="1"/>
          <p:nvPr/>
        </p:nvSpPr>
        <p:spPr>
          <a:xfrm>
            <a:off x="2646034" y="5995916"/>
            <a:ext cx="941283"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FRONT</a:t>
            </a:r>
          </a:p>
        </p:txBody>
      </p:sp>
      <p:sp>
        <p:nvSpPr>
          <p:cNvPr id="14" name="TextBox 13">
            <a:extLst>
              <a:ext uri="{FF2B5EF4-FFF2-40B4-BE49-F238E27FC236}">
                <a16:creationId xmlns:a16="http://schemas.microsoft.com/office/drawing/2014/main" id="{1D3A0975-CFDC-4981-BB4F-757CF16B0E52}"/>
              </a:ext>
            </a:extLst>
          </p:cNvPr>
          <p:cNvSpPr txBox="1"/>
          <p:nvPr/>
        </p:nvSpPr>
        <p:spPr>
          <a:xfrm>
            <a:off x="8843540" y="3876532"/>
            <a:ext cx="2138988"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BACK VIEW</a:t>
            </a:r>
          </a:p>
        </p:txBody>
      </p:sp>
      <p:pic>
        <p:nvPicPr>
          <p:cNvPr id="15" name="Picture 14">
            <a:extLst>
              <a:ext uri="{FF2B5EF4-FFF2-40B4-BE49-F238E27FC236}">
                <a16:creationId xmlns:a16="http://schemas.microsoft.com/office/drawing/2014/main" id="{B5E2AE2F-241D-4259-ACEA-60045B92EB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4619" y="4834349"/>
            <a:ext cx="5649796" cy="1188823"/>
          </a:xfrm>
          <a:prstGeom prst="rect">
            <a:avLst/>
          </a:prstGeom>
        </p:spPr>
      </p:pic>
      <p:sp>
        <p:nvSpPr>
          <p:cNvPr id="16" name="TextBox 15">
            <a:extLst>
              <a:ext uri="{FF2B5EF4-FFF2-40B4-BE49-F238E27FC236}">
                <a16:creationId xmlns:a16="http://schemas.microsoft.com/office/drawing/2014/main" id="{B58CAC5D-01E0-4AE5-9E34-BB90BDC21992}"/>
              </a:ext>
            </a:extLst>
          </p:cNvPr>
          <p:cNvSpPr txBox="1"/>
          <p:nvPr/>
        </p:nvSpPr>
        <p:spPr>
          <a:xfrm>
            <a:off x="8115282" y="6007873"/>
            <a:ext cx="1264192"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TOP VIEW</a:t>
            </a:r>
          </a:p>
        </p:txBody>
      </p:sp>
      <p:sp>
        <p:nvSpPr>
          <p:cNvPr id="17" name="TextBox 16">
            <a:extLst>
              <a:ext uri="{FF2B5EF4-FFF2-40B4-BE49-F238E27FC236}">
                <a16:creationId xmlns:a16="http://schemas.microsoft.com/office/drawing/2014/main" id="{7DA57A10-FB9A-4B2C-98F7-623F93A94CD6}"/>
              </a:ext>
            </a:extLst>
          </p:cNvPr>
          <p:cNvSpPr txBox="1"/>
          <p:nvPr/>
        </p:nvSpPr>
        <p:spPr>
          <a:xfrm>
            <a:off x="3822650" y="66367"/>
            <a:ext cx="5479385" cy="523220"/>
          </a:xfrm>
          <a:prstGeom prst="rect">
            <a:avLst/>
          </a:prstGeom>
          <a:noFill/>
        </p:spPr>
        <p:txBody>
          <a:bodyPr wrap="none" rtlCol="0">
            <a:spAutoFit/>
          </a:bodyPr>
          <a:lstStyle/>
          <a:p>
            <a:r>
              <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9. MODELING IN MIDAS CIVIL</a:t>
            </a:r>
          </a:p>
        </p:txBody>
      </p:sp>
      <p:sp>
        <p:nvSpPr>
          <p:cNvPr id="18" name="TextBox 17">
            <a:extLst>
              <a:ext uri="{FF2B5EF4-FFF2-40B4-BE49-F238E27FC236}">
                <a16:creationId xmlns:a16="http://schemas.microsoft.com/office/drawing/2014/main" id="{524FCF43-5D1E-43BA-AA9A-028C2C2666D3}"/>
              </a:ext>
            </a:extLst>
          </p:cNvPr>
          <p:cNvSpPr txBox="1"/>
          <p:nvPr/>
        </p:nvSpPr>
        <p:spPr>
          <a:xfrm>
            <a:off x="410435" y="589587"/>
            <a:ext cx="2339102"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9.1 IN MIDAS CIVIL</a:t>
            </a:r>
          </a:p>
        </p:txBody>
      </p:sp>
      <p:cxnSp>
        <p:nvCxnSpPr>
          <p:cNvPr id="22" name="Straight Arrow Connector 21">
            <a:extLst>
              <a:ext uri="{FF2B5EF4-FFF2-40B4-BE49-F238E27FC236}">
                <a16:creationId xmlns:a16="http://schemas.microsoft.com/office/drawing/2014/main" id="{F8F9CF17-F7C4-47FC-9C61-ADEBF1775FA9}"/>
              </a:ext>
            </a:extLst>
          </p:cNvPr>
          <p:cNvCxnSpPr/>
          <p:nvPr/>
        </p:nvCxnSpPr>
        <p:spPr>
          <a:xfrm flipH="1">
            <a:off x="4930217" y="1089639"/>
            <a:ext cx="914402" cy="286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F75AE29-A1C3-4EAF-AC37-1EC4FDD3C207}"/>
              </a:ext>
            </a:extLst>
          </p:cNvPr>
          <p:cNvSpPr txBox="1"/>
          <p:nvPr/>
        </p:nvSpPr>
        <p:spPr>
          <a:xfrm>
            <a:off x="5810788" y="910530"/>
            <a:ext cx="1345689"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Upper pylon</a:t>
            </a:r>
          </a:p>
        </p:txBody>
      </p:sp>
      <p:cxnSp>
        <p:nvCxnSpPr>
          <p:cNvPr id="25" name="Straight Arrow Connector 24">
            <a:extLst>
              <a:ext uri="{FF2B5EF4-FFF2-40B4-BE49-F238E27FC236}">
                <a16:creationId xmlns:a16="http://schemas.microsoft.com/office/drawing/2014/main" id="{4C7AE043-7D3D-43BF-8A97-CF4EDEE880B2}"/>
              </a:ext>
            </a:extLst>
          </p:cNvPr>
          <p:cNvCxnSpPr/>
          <p:nvPr/>
        </p:nvCxnSpPr>
        <p:spPr>
          <a:xfrm flipV="1">
            <a:off x="10982528" y="476655"/>
            <a:ext cx="0" cy="612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A37736A-46BC-4873-913C-DBF71DE0B3CC}"/>
              </a:ext>
            </a:extLst>
          </p:cNvPr>
          <p:cNvCxnSpPr/>
          <p:nvPr/>
        </p:nvCxnSpPr>
        <p:spPr>
          <a:xfrm flipH="1">
            <a:off x="10262681" y="1089639"/>
            <a:ext cx="719847" cy="175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0764902-EE6B-4B75-A6F2-0A8E079D40E7}"/>
              </a:ext>
            </a:extLst>
          </p:cNvPr>
          <p:cNvCxnSpPr/>
          <p:nvPr/>
        </p:nvCxnSpPr>
        <p:spPr>
          <a:xfrm>
            <a:off x="10982528" y="1085203"/>
            <a:ext cx="642025" cy="291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5A14314-13C9-45F3-80F4-30A6303F6F1B}"/>
              </a:ext>
            </a:extLst>
          </p:cNvPr>
          <p:cNvSpPr txBox="1"/>
          <p:nvPr/>
        </p:nvSpPr>
        <p:spPr>
          <a:xfrm>
            <a:off x="10721397" y="394928"/>
            <a:ext cx="292068" cy="369332"/>
          </a:xfrm>
          <a:prstGeom prst="rect">
            <a:avLst/>
          </a:prstGeom>
          <a:noFill/>
        </p:spPr>
        <p:txBody>
          <a:bodyPr wrap="none" rtlCol="0">
            <a:spAutoFit/>
          </a:bodyPr>
          <a:lstStyle/>
          <a:p>
            <a:r>
              <a:rPr lang="en-IN" dirty="0"/>
              <a:t>Z</a:t>
            </a:r>
          </a:p>
        </p:txBody>
      </p:sp>
      <p:sp>
        <p:nvSpPr>
          <p:cNvPr id="31" name="TextBox 30">
            <a:extLst>
              <a:ext uri="{FF2B5EF4-FFF2-40B4-BE49-F238E27FC236}">
                <a16:creationId xmlns:a16="http://schemas.microsoft.com/office/drawing/2014/main" id="{3C73D8DA-4519-4253-91C5-245D81C7AC1B}"/>
              </a:ext>
            </a:extLst>
          </p:cNvPr>
          <p:cNvSpPr txBox="1"/>
          <p:nvPr/>
        </p:nvSpPr>
        <p:spPr>
          <a:xfrm>
            <a:off x="10100788" y="927697"/>
            <a:ext cx="296876" cy="369332"/>
          </a:xfrm>
          <a:prstGeom prst="rect">
            <a:avLst/>
          </a:prstGeom>
          <a:noFill/>
        </p:spPr>
        <p:txBody>
          <a:bodyPr wrap="none" rtlCol="0">
            <a:spAutoFit/>
          </a:bodyPr>
          <a:lstStyle/>
          <a:p>
            <a:r>
              <a:rPr lang="en-IN" dirty="0"/>
              <a:t>Y</a:t>
            </a:r>
          </a:p>
        </p:txBody>
      </p:sp>
      <p:sp>
        <p:nvSpPr>
          <p:cNvPr id="32" name="TextBox 31">
            <a:extLst>
              <a:ext uri="{FF2B5EF4-FFF2-40B4-BE49-F238E27FC236}">
                <a16:creationId xmlns:a16="http://schemas.microsoft.com/office/drawing/2014/main" id="{0A59B331-ED19-42DD-ACB0-9D390AFFFA49}"/>
              </a:ext>
            </a:extLst>
          </p:cNvPr>
          <p:cNvSpPr txBox="1"/>
          <p:nvPr/>
        </p:nvSpPr>
        <p:spPr>
          <a:xfrm>
            <a:off x="11341969" y="958919"/>
            <a:ext cx="304892" cy="369332"/>
          </a:xfrm>
          <a:prstGeom prst="rect">
            <a:avLst/>
          </a:prstGeom>
          <a:noFill/>
        </p:spPr>
        <p:txBody>
          <a:bodyPr wrap="none" rtlCol="0">
            <a:spAutoFit/>
          </a:bodyPr>
          <a:lstStyle/>
          <a:p>
            <a:r>
              <a:rPr lang="en-IN" dirty="0"/>
              <a:t>X</a:t>
            </a:r>
          </a:p>
        </p:txBody>
      </p:sp>
      <p:sp>
        <p:nvSpPr>
          <p:cNvPr id="33" name="TextBox 32">
            <a:extLst>
              <a:ext uri="{FF2B5EF4-FFF2-40B4-BE49-F238E27FC236}">
                <a16:creationId xmlns:a16="http://schemas.microsoft.com/office/drawing/2014/main" id="{22152C65-5841-487A-B40D-0BA5994F2C18}"/>
              </a:ext>
            </a:extLst>
          </p:cNvPr>
          <p:cNvSpPr txBox="1"/>
          <p:nvPr/>
        </p:nvSpPr>
        <p:spPr>
          <a:xfrm>
            <a:off x="9328443" y="674893"/>
            <a:ext cx="1506951" cy="369332"/>
          </a:xfrm>
          <a:prstGeom prst="rect">
            <a:avLst/>
          </a:prstGeom>
          <a:noFill/>
        </p:spPr>
        <p:txBody>
          <a:bodyPr wrap="none" rtlCol="0">
            <a:spAutoFit/>
          </a:bodyPr>
          <a:lstStyle/>
          <a:p>
            <a:r>
              <a:rPr lang="en-IN" dirty="0"/>
              <a:t>UCS IN MIDAS</a:t>
            </a:r>
          </a:p>
        </p:txBody>
      </p:sp>
    </p:spTree>
    <p:extLst>
      <p:ext uri="{BB962C8B-B14F-4D97-AF65-F5344CB8AC3E}">
        <p14:creationId xmlns:p14="http://schemas.microsoft.com/office/powerpoint/2010/main" val="1495547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ADC18C-1F9C-43A5-B7DF-273E00EF79BD}"/>
              </a:ext>
            </a:extLst>
          </p:cNvPr>
          <p:cNvPicPr>
            <a:picLocks noChangeAspect="1"/>
          </p:cNvPicPr>
          <p:nvPr/>
        </p:nvPicPr>
        <p:blipFill rotWithShape="1">
          <a:blip r:embed="rId2">
            <a:extLst>
              <a:ext uri="{28A0092B-C50C-407E-A947-70E740481C1C}">
                <a14:useLocalDpi xmlns:a14="http://schemas.microsoft.com/office/drawing/2010/main" val="0"/>
              </a:ext>
            </a:extLst>
          </a:blip>
          <a:srcRect l="47894"/>
          <a:stretch/>
        </p:blipFill>
        <p:spPr>
          <a:xfrm>
            <a:off x="1434378" y="717430"/>
            <a:ext cx="2021157" cy="5113463"/>
          </a:xfrm>
          <a:prstGeom prst="rect">
            <a:avLst/>
          </a:prstGeom>
        </p:spPr>
      </p:pic>
      <p:pic>
        <p:nvPicPr>
          <p:cNvPr id="5" name="Picture 4">
            <a:extLst>
              <a:ext uri="{FF2B5EF4-FFF2-40B4-BE49-F238E27FC236}">
                <a16:creationId xmlns:a16="http://schemas.microsoft.com/office/drawing/2014/main" id="{725E97B1-12FF-4D2C-AADD-DFED6EC72FBE}"/>
              </a:ext>
            </a:extLst>
          </p:cNvPr>
          <p:cNvPicPr>
            <a:picLocks noChangeAspect="1"/>
          </p:cNvPicPr>
          <p:nvPr/>
        </p:nvPicPr>
        <p:blipFill rotWithShape="1">
          <a:blip r:embed="rId3">
            <a:extLst>
              <a:ext uri="{28A0092B-C50C-407E-A947-70E740481C1C}">
                <a14:useLocalDpi xmlns:a14="http://schemas.microsoft.com/office/drawing/2010/main" val="0"/>
              </a:ext>
            </a:extLst>
          </a:blip>
          <a:srcRect l="27756" r="3943"/>
          <a:stretch/>
        </p:blipFill>
        <p:spPr>
          <a:xfrm>
            <a:off x="4125665" y="694568"/>
            <a:ext cx="1696825" cy="5136325"/>
          </a:xfrm>
          <a:prstGeom prst="rect">
            <a:avLst/>
          </a:prstGeom>
        </p:spPr>
      </p:pic>
      <p:sp>
        <p:nvSpPr>
          <p:cNvPr id="6" name="TextBox 5">
            <a:extLst>
              <a:ext uri="{FF2B5EF4-FFF2-40B4-BE49-F238E27FC236}">
                <a16:creationId xmlns:a16="http://schemas.microsoft.com/office/drawing/2014/main" id="{DE06EEE1-C1BF-4428-8279-BE36007539F8}"/>
              </a:ext>
            </a:extLst>
          </p:cNvPr>
          <p:cNvSpPr txBox="1"/>
          <p:nvPr/>
        </p:nvSpPr>
        <p:spPr>
          <a:xfrm>
            <a:off x="1750855" y="5933042"/>
            <a:ext cx="1388201"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LEFT VIEW</a:t>
            </a:r>
          </a:p>
        </p:txBody>
      </p:sp>
      <p:sp>
        <p:nvSpPr>
          <p:cNvPr id="7" name="TextBox 6">
            <a:extLst>
              <a:ext uri="{FF2B5EF4-FFF2-40B4-BE49-F238E27FC236}">
                <a16:creationId xmlns:a16="http://schemas.microsoft.com/office/drawing/2014/main" id="{E41E8C84-11F7-4E91-846E-BF459DCBAB80}"/>
              </a:ext>
            </a:extLst>
          </p:cNvPr>
          <p:cNvSpPr txBox="1"/>
          <p:nvPr/>
        </p:nvSpPr>
        <p:spPr>
          <a:xfrm>
            <a:off x="4298021" y="5941939"/>
            <a:ext cx="1696824"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RIGHT VIEW</a:t>
            </a:r>
          </a:p>
        </p:txBody>
      </p:sp>
      <p:sp>
        <p:nvSpPr>
          <p:cNvPr id="8" name="TextBox 7">
            <a:extLst>
              <a:ext uri="{FF2B5EF4-FFF2-40B4-BE49-F238E27FC236}">
                <a16:creationId xmlns:a16="http://schemas.microsoft.com/office/drawing/2014/main" id="{CF84E930-21A6-49CF-9E61-3B7CE6ABFCD1}"/>
              </a:ext>
            </a:extLst>
          </p:cNvPr>
          <p:cNvSpPr txBox="1"/>
          <p:nvPr/>
        </p:nvSpPr>
        <p:spPr>
          <a:xfrm>
            <a:off x="6492620" y="509902"/>
            <a:ext cx="5620641" cy="400110"/>
          </a:xfrm>
          <a:prstGeom prst="rect">
            <a:avLst/>
          </a:prstGeom>
          <a:noFill/>
        </p:spPr>
        <p:txBody>
          <a:bodyPr wrap="none" rtlCol="0">
            <a:spAutoFit/>
          </a:bodyPr>
          <a:lstStyle/>
          <a:p>
            <a:r>
              <a:rPr lang="en-IN" sz="2000" dirty="0">
                <a:solidFill>
                  <a:srgbClr val="7030A0"/>
                </a:solidFill>
                <a:latin typeface="Times New Roman" panose="02020603050405020304" pitchFamily="18" charset="0"/>
                <a:cs typeface="Times New Roman" panose="02020603050405020304" pitchFamily="18" charset="0"/>
              </a:rPr>
              <a:t>9.2 CONSTRAINTS PROVIDED IN THE BRIDGE</a:t>
            </a:r>
          </a:p>
        </p:txBody>
      </p:sp>
      <p:sp>
        <p:nvSpPr>
          <p:cNvPr id="9" name="TextBox 8">
            <a:extLst>
              <a:ext uri="{FF2B5EF4-FFF2-40B4-BE49-F238E27FC236}">
                <a16:creationId xmlns:a16="http://schemas.microsoft.com/office/drawing/2014/main" id="{F886CD7E-2924-4611-AA98-F84F36160FCD}"/>
              </a:ext>
            </a:extLst>
          </p:cNvPr>
          <p:cNvSpPr txBox="1"/>
          <p:nvPr/>
        </p:nvSpPr>
        <p:spPr>
          <a:xfrm>
            <a:off x="6955277" y="1215957"/>
            <a:ext cx="4993675" cy="1289071"/>
          </a:xfrm>
          <a:prstGeom prst="rect">
            <a:avLst/>
          </a:prstGeom>
          <a:noFill/>
        </p:spPr>
        <p:txBody>
          <a:bodyPr wrap="none" rtlCol="0">
            <a:spAutoFit/>
          </a:bodyPr>
          <a:lstStyle/>
          <a:p>
            <a:pPr>
              <a:lnSpc>
                <a:spcPct val="150000"/>
              </a:lnSpc>
            </a:pPr>
            <a:r>
              <a:rPr lang="en-IN" dirty="0">
                <a:solidFill>
                  <a:srgbClr val="FF0000"/>
                </a:solidFill>
                <a:latin typeface="Times New Roman" panose="02020603050405020304" pitchFamily="18" charset="0"/>
                <a:cs typeface="Times New Roman" panose="02020603050405020304" pitchFamily="18" charset="0"/>
              </a:rPr>
              <a:t>Elastic link </a:t>
            </a:r>
            <a:r>
              <a:rPr lang="en-IN" dirty="0">
                <a:latin typeface="Times New Roman" panose="02020603050405020304" pitchFamily="18" charset="0"/>
                <a:cs typeface="Times New Roman" panose="02020603050405020304" pitchFamily="18" charset="0"/>
              </a:rPr>
              <a:t>– for bearings</a:t>
            </a:r>
          </a:p>
          <a:p>
            <a:pPr>
              <a:lnSpc>
                <a:spcPct val="150000"/>
              </a:lnSpc>
            </a:pPr>
            <a:r>
              <a:rPr lang="en-IN" dirty="0">
                <a:latin typeface="Times New Roman" panose="02020603050405020304" pitchFamily="18" charset="0"/>
                <a:cs typeface="Times New Roman" panose="02020603050405020304" pitchFamily="18" charset="0"/>
              </a:rPr>
              <a:t>	   - for foundation</a:t>
            </a:r>
          </a:p>
          <a:p>
            <a:pPr>
              <a:lnSpc>
                <a:spcPct val="150000"/>
              </a:lnSpc>
            </a:pPr>
            <a:r>
              <a:rPr lang="en-IN" dirty="0">
                <a:solidFill>
                  <a:srgbClr val="FF0000"/>
                </a:solidFill>
                <a:latin typeface="Times New Roman" panose="02020603050405020304" pitchFamily="18" charset="0"/>
                <a:cs typeface="Times New Roman" panose="02020603050405020304" pitchFamily="18" charset="0"/>
              </a:rPr>
              <a:t>Rigid link   </a:t>
            </a:r>
            <a:r>
              <a:rPr lang="en-IN" dirty="0">
                <a:latin typeface="Times New Roman" panose="02020603050405020304" pitchFamily="18" charset="0"/>
                <a:cs typeface="Times New Roman" panose="02020603050405020304" pitchFamily="18" charset="0"/>
              </a:rPr>
              <a:t>- between the lower pylon and pie table.</a:t>
            </a:r>
          </a:p>
        </p:txBody>
      </p:sp>
    </p:spTree>
    <p:extLst>
      <p:ext uri="{BB962C8B-B14F-4D97-AF65-F5344CB8AC3E}">
        <p14:creationId xmlns:p14="http://schemas.microsoft.com/office/powerpoint/2010/main" val="4053041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4AB750-90B5-4DB1-A079-B0444E028AC5}"/>
              </a:ext>
            </a:extLst>
          </p:cNvPr>
          <p:cNvSpPr txBox="1"/>
          <p:nvPr/>
        </p:nvSpPr>
        <p:spPr>
          <a:xfrm>
            <a:off x="358779" y="259390"/>
            <a:ext cx="445641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9.2 LOADING ON BRIDGE MODEL</a:t>
            </a:r>
          </a:p>
        </p:txBody>
      </p:sp>
      <p:pic>
        <p:nvPicPr>
          <p:cNvPr id="3" name="Picture 2" descr="Civil 2022 - [D:\midas\PUSHOVER ANALYSIS\CSBRSS *] - [MIDAS/Civil]">
            <a:extLst>
              <a:ext uri="{FF2B5EF4-FFF2-40B4-BE49-F238E27FC236}">
                <a16:creationId xmlns:a16="http://schemas.microsoft.com/office/drawing/2014/main" id="{3FEDF17E-855A-453C-AEB0-370E8D93768F}"/>
              </a:ext>
            </a:extLst>
          </p:cNvPr>
          <p:cNvPicPr/>
          <p:nvPr/>
        </p:nvPicPr>
        <p:blipFill rotWithShape="1">
          <a:blip r:embed="rId2" cstate="print">
            <a:extLst>
              <a:ext uri="{28A0092B-C50C-407E-A947-70E740481C1C}">
                <a14:useLocalDpi xmlns:a14="http://schemas.microsoft.com/office/drawing/2010/main" val="0"/>
              </a:ext>
            </a:extLst>
          </a:blip>
          <a:srcRect l="26227" t="23020" r="17324" b="26463"/>
          <a:stretch/>
        </p:blipFill>
        <p:spPr bwMode="auto">
          <a:xfrm>
            <a:off x="4311047" y="1259740"/>
            <a:ext cx="3234690" cy="1565275"/>
          </a:xfrm>
          <a:prstGeom prst="rect">
            <a:avLst/>
          </a:prstGeom>
          <a:ln>
            <a:noFill/>
          </a:ln>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0471C955-56B4-4450-B196-1797143B010F}"/>
              </a:ext>
            </a:extLst>
          </p:cNvPr>
          <p:cNvSpPr/>
          <p:nvPr/>
        </p:nvSpPr>
        <p:spPr>
          <a:xfrm>
            <a:off x="3293649" y="708696"/>
            <a:ext cx="1517147" cy="342786"/>
          </a:xfrm>
          <a:prstGeom prst="rect">
            <a:avLst/>
          </a:prstGeom>
        </p:spPr>
        <p:txBody>
          <a:bodyPr wrap="none">
            <a:spAutoFit/>
          </a:bodyPr>
          <a:lstStyle/>
          <a:p>
            <a:pPr marL="228600">
              <a:lnSpc>
                <a:spcPct val="107000"/>
              </a:lnSpc>
              <a:spcAft>
                <a:spcPts val="800"/>
              </a:spcAft>
            </a:pPr>
            <a:r>
              <a:rPr lang="en-IN" sz="1600" dirty="0">
                <a:latin typeface="Times New Roman" panose="02020603050405020304" pitchFamily="18" charset="0"/>
                <a:ea typeface="Calibri" panose="020F0502020204030204" pitchFamily="34" charset="0"/>
                <a:cs typeface="Times New Roman" panose="02020603050405020304" pitchFamily="18" charset="0"/>
              </a:rPr>
              <a:t>SIDL FIXED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Civil 2022 - [D:\midas\PUSHOVER ANALYSIS\CSBRSS *] - [MIDAS/Civil]">
            <a:extLst>
              <a:ext uri="{FF2B5EF4-FFF2-40B4-BE49-F238E27FC236}">
                <a16:creationId xmlns:a16="http://schemas.microsoft.com/office/drawing/2014/main" id="{7D3DF062-74B2-440B-8F50-11EC6936FCAE}"/>
              </a:ext>
            </a:extLst>
          </p:cNvPr>
          <p:cNvPicPr/>
          <p:nvPr/>
        </p:nvPicPr>
        <p:blipFill rotWithShape="1">
          <a:blip r:embed="rId3" cstate="print">
            <a:extLst>
              <a:ext uri="{28A0092B-C50C-407E-A947-70E740481C1C}">
                <a14:useLocalDpi xmlns:a14="http://schemas.microsoft.com/office/drawing/2010/main" val="0"/>
              </a:ext>
            </a:extLst>
          </a:blip>
          <a:srcRect l="26227" t="21903" r="16470" b="26456"/>
          <a:stretch/>
        </p:blipFill>
        <p:spPr bwMode="auto">
          <a:xfrm>
            <a:off x="694519" y="1154975"/>
            <a:ext cx="3282950" cy="1600200"/>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1EC7E542-C3BA-4E61-B15B-8DD22EA8A440}"/>
              </a:ext>
            </a:extLst>
          </p:cNvPr>
          <p:cNvSpPr/>
          <p:nvPr/>
        </p:nvSpPr>
        <p:spPr>
          <a:xfrm>
            <a:off x="8152493" y="731101"/>
            <a:ext cx="1918154" cy="342786"/>
          </a:xfrm>
          <a:prstGeom prst="rect">
            <a:avLst/>
          </a:prstGeom>
        </p:spPr>
        <p:txBody>
          <a:bodyPr wrap="none">
            <a:spAutoFit/>
          </a:bodyPr>
          <a:lstStyle/>
          <a:p>
            <a:pPr marL="228600">
              <a:lnSpc>
                <a:spcPct val="107000"/>
              </a:lnSpc>
              <a:spcAft>
                <a:spcPts val="800"/>
              </a:spcAft>
            </a:pPr>
            <a:r>
              <a:rPr lang="en-IN" sz="1600" dirty="0">
                <a:latin typeface="Times New Roman" panose="02020603050405020304" pitchFamily="18" charset="0"/>
                <a:ea typeface="Calibri" panose="020F0502020204030204" pitchFamily="34" charset="0"/>
                <a:cs typeface="Times New Roman" panose="02020603050405020304" pitchFamily="18" charset="0"/>
              </a:rPr>
              <a:t>SIDL VARIABLE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descr="Civil 2022 - [D:\midas\PUSHOVER ANALYSIS\CSBRSS] - [MIDAS/Civil]">
            <a:extLst>
              <a:ext uri="{FF2B5EF4-FFF2-40B4-BE49-F238E27FC236}">
                <a16:creationId xmlns:a16="http://schemas.microsoft.com/office/drawing/2014/main" id="{B4D0B295-D93B-4C75-96CE-24A9D9E73F6D}"/>
              </a:ext>
            </a:extLst>
          </p:cNvPr>
          <p:cNvPicPr/>
          <p:nvPr/>
        </p:nvPicPr>
        <p:blipFill rotWithShape="1">
          <a:blip r:embed="rId4" cstate="print">
            <a:extLst>
              <a:ext uri="{28A0092B-C50C-407E-A947-70E740481C1C}">
                <a14:useLocalDpi xmlns:a14="http://schemas.microsoft.com/office/drawing/2010/main" val="0"/>
              </a:ext>
            </a:extLst>
          </a:blip>
          <a:srcRect l="26469" t="22127" r="16476" b="24673"/>
          <a:stretch/>
        </p:blipFill>
        <p:spPr bwMode="auto">
          <a:xfrm>
            <a:off x="7977390" y="1237884"/>
            <a:ext cx="3269615" cy="1731382"/>
          </a:xfrm>
          <a:prstGeom prst="rect">
            <a:avLst/>
          </a:prstGeom>
          <a:ln>
            <a:noFill/>
          </a:ln>
          <a:extLst>
            <a:ext uri="{53640926-AAD7-44D8-BBD7-CCE9431645EC}">
              <a14:shadowObscured xmlns:a14="http://schemas.microsoft.com/office/drawing/2010/main"/>
            </a:ext>
          </a:extLst>
        </p:spPr>
      </p:pic>
      <p:pic>
        <p:nvPicPr>
          <p:cNvPr id="8" name="Picture 7" descr="Civil 2022 - [D:\midas\PUSHOVER ANALYSIS\CSBRSS] - [MIDAS/Civil]">
            <a:extLst>
              <a:ext uri="{FF2B5EF4-FFF2-40B4-BE49-F238E27FC236}">
                <a16:creationId xmlns:a16="http://schemas.microsoft.com/office/drawing/2014/main" id="{844630B6-2E2E-4752-952F-0B24D1991797}"/>
              </a:ext>
            </a:extLst>
          </p:cNvPr>
          <p:cNvPicPr/>
          <p:nvPr/>
        </p:nvPicPr>
        <p:blipFill rotWithShape="1">
          <a:blip r:embed="rId5" cstate="print">
            <a:extLst>
              <a:ext uri="{28A0092B-C50C-407E-A947-70E740481C1C}">
                <a14:useLocalDpi xmlns:a14="http://schemas.microsoft.com/office/drawing/2010/main" val="0"/>
              </a:ext>
            </a:extLst>
          </a:blip>
          <a:srcRect l="26348" t="22351" r="16599" b="26685"/>
          <a:stretch/>
        </p:blipFill>
        <p:spPr bwMode="auto">
          <a:xfrm>
            <a:off x="378558" y="3742313"/>
            <a:ext cx="2915091" cy="1579245"/>
          </a:xfrm>
          <a:prstGeom prst="rect">
            <a:avLst/>
          </a:prstGeom>
          <a:ln>
            <a:no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84720715-EDC9-4772-ABED-3F0D05B328B3}"/>
              </a:ext>
            </a:extLst>
          </p:cNvPr>
          <p:cNvSpPr/>
          <p:nvPr/>
        </p:nvSpPr>
        <p:spPr>
          <a:xfrm>
            <a:off x="1159497" y="3273790"/>
            <a:ext cx="853119" cy="374077"/>
          </a:xfrm>
          <a:prstGeom prst="rect">
            <a:avLst/>
          </a:prstGeom>
        </p:spPr>
        <p:txBody>
          <a:bodyPr wrap="none">
            <a:spAutoFit/>
          </a:bodyPr>
          <a:lstStyle/>
          <a:p>
            <a:pPr marL="228600">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TU+</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A69E9876-3D61-44FF-9A67-4839B0768153}"/>
              </a:ext>
            </a:extLst>
          </p:cNvPr>
          <p:cNvSpPr/>
          <p:nvPr/>
        </p:nvSpPr>
        <p:spPr>
          <a:xfrm>
            <a:off x="4311047" y="3368236"/>
            <a:ext cx="800219" cy="374077"/>
          </a:xfrm>
          <a:prstGeom prst="rect">
            <a:avLst/>
          </a:prstGeom>
        </p:spPr>
        <p:txBody>
          <a:bodyPr wrap="none">
            <a:spAutoFit/>
          </a:bodyPr>
          <a:lstStyle/>
          <a:p>
            <a:pPr marL="228600">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TU-</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descr="Civil 2022 - [D:\midas\PUSHOVER ANALYSIS\CSBRSS] - [MIDAS/Civil]">
            <a:extLst>
              <a:ext uri="{FF2B5EF4-FFF2-40B4-BE49-F238E27FC236}">
                <a16:creationId xmlns:a16="http://schemas.microsoft.com/office/drawing/2014/main" id="{2FDC2F3C-601E-432A-9ABC-98702E989175}"/>
              </a:ext>
            </a:extLst>
          </p:cNvPr>
          <p:cNvPicPr/>
          <p:nvPr/>
        </p:nvPicPr>
        <p:blipFill rotWithShape="1">
          <a:blip r:embed="rId6" cstate="print">
            <a:extLst>
              <a:ext uri="{28A0092B-C50C-407E-A947-70E740481C1C}">
                <a14:useLocalDpi xmlns:a14="http://schemas.microsoft.com/office/drawing/2010/main" val="0"/>
              </a:ext>
            </a:extLst>
          </a:blip>
          <a:srcRect l="26107" t="22128" r="16116" b="26462"/>
          <a:stretch/>
        </p:blipFill>
        <p:spPr bwMode="auto">
          <a:xfrm>
            <a:off x="3504564" y="3742313"/>
            <a:ext cx="2686360" cy="1593215"/>
          </a:xfrm>
          <a:prstGeom prst="rect">
            <a:avLst/>
          </a:prstGeom>
          <a:ln>
            <a:noFill/>
          </a:ln>
          <a:extLst>
            <a:ext uri="{53640926-AAD7-44D8-BBD7-CCE9431645EC}">
              <a14:shadowObscured xmlns:a14="http://schemas.microsoft.com/office/drawing/2010/main"/>
            </a:ext>
          </a:extLst>
        </p:spPr>
      </p:pic>
      <p:sp>
        <p:nvSpPr>
          <p:cNvPr id="12" name="Rectangle 11">
            <a:extLst>
              <a:ext uri="{FF2B5EF4-FFF2-40B4-BE49-F238E27FC236}">
                <a16:creationId xmlns:a16="http://schemas.microsoft.com/office/drawing/2014/main" id="{7D3F9421-435B-4183-8FB3-99611D40AE93}"/>
              </a:ext>
            </a:extLst>
          </p:cNvPr>
          <p:cNvSpPr/>
          <p:nvPr/>
        </p:nvSpPr>
        <p:spPr>
          <a:xfrm>
            <a:off x="6937993" y="3253592"/>
            <a:ext cx="853119" cy="374077"/>
          </a:xfrm>
          <a:prstGeom prst="rect">
            <a:avLst/>
          </a:prstGeom>
        </p:spPr>
        <p:txBody>
          <a:bodyPr wrap="none">
            <a:spAutoFit/>
          </a:bodyPr>
          <a:lstStyle/>
          <a:p>
            <a:pPr marL="228600">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TG+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descr="Civil 2022 - [D:\midas\PUSHOVER ANALYSIS\CSBRSS] - [MIDAS/Civil]">
            <a:extLst>
              <a:ext uri="{FF2B5EF4-FFF2-40B4-BE49-F238E27FC236}">
                <a16:creationId xmlns:a16="http://schemas.microsoft.com/office/drawing/2014/main" id="{7F2236B0-FCB6-4371-9393-3CCFAD23F5F4}"/>
              </a:ext>
            </a:extLst>
          </p:cNvPr>
          <p:cNvPicPr/>
          <p:nvPr/>
        </p:nvPicPr>
        <p:blipFill rotWithShape="1">
          <a:blip r:embed="rId7" cstate="print">
            <a:extLst>
              <a:ext uri="{28A0092B-C50C-407E-A947-70E740481C1C}">
                <a14:useLocalDpi xmlns:a14="http://schemas.microsoft.com/office/drawing/2010/main" val="0"/>
              </a:ext>
            </a:extLst>
          </a:blip>
          <a:srcRect l="26348" t="22574" r="15878" b="24450"/>
          <a:stretch/>
        </p:blipFill>
        <p:spPr bwMode="auto">
          <a:xfrm>
            <a:off x="6401839" y="3742313"/>
            <a:ext cx="2610186" cy="1641475"/>
          </a:xfrm>
          <a:prstGeom prst="rect">
            <a:avLst/>
          </a:prstGeom>
          <a:ln>
            <a:noFill/>
          </a:ln>
          <a:extLst>
            <a:ext uri="{53640926-AAD7-44D8-BBD7-CCE9431645EC}">
              <a14:shadowObscured xmlns:a14="http://schemas.microsoft.com/office/drawing/2010/main"/>
            </a:ext>
          </a:extLst>
        </p:spPr>
      </p:pic>
      <p:pic>
        <p:nvPicPr>
          <p:cNvPr id="14" name="Picture 13" descr="Civil 2022 - [D:\midas\PUSHOVER ANALYSIS\CSBRSS] - [MIDAS/Civil]">
            <a:extLst>
              <a:ext uri="{FF2B5EF4-FFF2-40B4-BE49-F238E27FC236}">
                <a16:creationId xmlns:a16="http://schemas.microsoft.com/office/drawing/2014/main" id="{41D35274-C13E-450F-B655-50A6D95DCD9B}"/>
              </a:ext>
            </a:extLst>
          </p:cNvPr>
          <p:cNvPicPr/>
          <p:nvPr/>
        </p:nvPicPr>
        <p:blipFill rotWithShape="1">
          <a:blip r:embed="rId8" cstate="print">
            <a:extLst>
              <a:ext uri="{28A0092B-C50C-407E-A947-70E740481C1C}">
                <a14:useLocalDpi xmlns:a14="http://schemas.microsoft.com/office/drawing/2010/main" val="0"/>
              </a:ext>
            </a:extLst>
          </a:blip>
          <a:srcRect l="26711" t="22797" r="15754" b="24900"/>
          <a:stretch/>
        </p:blipFill>
        <p:spPr bwMode="auto">
          <a:xfrm>
            <a:off x="9271174" y="3728660"/>
            <a:ext cx="2542268" cy="1620520"/>
          </a:xfrm>
          <a:prstGeom prst="rect">
            <a:avLst/>
          </a:prstGeom>
          <a:ln>
            <a:noFill/>
          </a:ln>
          <a:extLst>
            <a:ext uri="{53640926-AAD7-44D8-BBD7-CCE9431645EC}">
              <a14:shadowObscured xmlns:a14="http://schemas.microsoft.com/office/drawing/2010/main"/>
            </a:ext>
          </a:extLst>
        </p:spPr>
      </p:pic>
      <p:sp>
        <p:nvSpPr>
          <p:cNvPr id="15" name="Rectangle 14">
            <a:extLst>
              <a:ext uri="{FF2B5EF4-FFF2-40B4-BE49-F238E27FC236}">
                <a16:creationId xmlns:a16="http://schemas.microsoft.com/office/drawing/2014/main" id="{4AF3A693-59E9-493E-A864-3DAE5BC950F4}"/>
              </a:ext>
            </a:extLst>
          </p:cNvPr>
          <p:cNvSpPr/>
          <p:nvPr/>
        </p:nvSpPr>
        <p:spPr>
          <a:xfrm>
            <a:off x="9012025" y="3297261"/>
            <a:ext cx="800219" cy="374077"/>
          </a:xfrm>
          <a:prstGeom prst="rect">
            <a:avLst/>
          </a:prstGeom>
        </p:spPr>
        <p:txBody>
          <a:bodyPr wrap="none">
            <a:spAutoFit/>
          </a:bodyPr>
          <a:lstStyle/>
          <a:p>
            <a:pPr marL="228600">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TG-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67262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11EFFF-7C8D-4894-890D-338313B09D64}"/>
              </a:ext>
            </a:extLst>
          </p:cNvPr>
          <p:cNvSpPr/>
          <p:nvPr/>
        </p:nvSpPr>
        <p:spPr>
          <a:xfrm>
            <a:off x="948082" y="401972"/>
            <a:ext cx="1788631" cy="342786"/>
          </a:xfrm>
          <a:prstGeom prst="rect">
            <a:avLst/>
          </a:prstGeom>
        </p:spPr>
        <p:txBody>
          <a:bodyPr wrap="none">
            <a:spAutoFit/>
          </a:bodyPr>
          <a:lstStyle/>
          <a:p>
            <a:pPr marL="228600">
              <a:lnSpc>
                <a:spcPct val="107000"/>
              </a:lnSpc>
              <a:spcAft>
                <a:spcPts val="800"/>
              </a:spcAft>
            </a:pPr>
            <a:r>
              <a:rPr lang="en-IN" sz="1600" dirty="0">
                <a:latin typeface="Times New Roman" panose="02020603050405020304" pitchFamily="18" charset="0"/>
                <a:ea typeface="Calibri" panose="020F0502020204030204" pitchFamily="34" charset="0"/>
                <a:cs typeface="Times New Roman" panose="02020603050405020304" pitchFamily="18" charset="0"/>
              </a:rPr>
              <a:t>WT SUP WOLL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Civil 2022 - [D:\midas\PUSHOVER ANALYSIS\CSBRSS] - [MIDAS/Civil]">
            <a:extLst>
              <a:ext uri="{FF2B5EF4-FFF2-40B4-BE49-F238E27FC236}">
                <a16:creationId xmlns:a16="http://schemas.microsoft.com/office/drawing/2014/main" id="{4E1EFA3D-D54D-44F3-A557-610470AF326E}"/>
              </a:ext>
            </a:extLst>
          </p:cNvPr>
          <p:cNvPicPr/>
          <p:nvPr/>
        </p:nvPicPr>
        <p:blipFill rotWithShape="1">
          <a:blip r:embed="rId2" cstate="print">
            <a:extLst>
              <a:ext uri="{28A0092B-C50C-407E-A947-70E740481C1C}">
                <a14:useLocalDpi xmlns:a14="http://schemas.microsoft.com/office/drawing/2010/main" val="0"/>
              </a:ext>
            </a:extLst>
          </a:blip>
          <a:srcRect l="26590" t="22350" r="16965" b="24903"/>
          <a:stretch/>
        </p:blipFill>
        <p:spPr bwMode="auto">
          <a:xfrm>
            <a:off x="464000" y="877223"/>
            <a:ext cx="3234690" cy="1758972"/>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21C42091-32C3-4955-A4F4-2AD5266447F4}"/>
              </a:ext>
            </a:extLst>
          </p:cNvPr>
          <p:cNvSpPr/>
          <p:nvPr/>
        </p:nvSpPr>
        <p:spPr>
          <a:xfrm>
            <a:off x="4857819" y="371645"/>
            <a:ext cx="1594475" cy="342786"/>
          </a:xfrm>
          <a:prstGeom prst="rect">
            <a:avLst/>
          </a:prstGeom>
        </p:spPr>
        <p:txBody>
          <a:bodyPr wrap="none">
            <a:spAutoFit/>
          </a:bodyPr>
          <a:lstStyle/>
          <a:p>
            <a:pPr marL="228600">
              <a:lnSpc>
                <a:spcPct val="107000"/>
              </a:lnSpc>
              <a:spcAft>
                <a:spcPts val="800"/>
              </a:spcAft>
            </a:pPr>
            <a:r>
              <a:rPr lang="en-IN" sz="1600" dirty="0">
                <a:latin typeface="Times New Roman" panose="02020603050405020304" pitchFamily="18" charset="0"/>
                <a:ea typeface="Calibri" panose="020F0502020204030204" pitchFamily="34" charset="0"/>
                <a:cs typeface="Times New Roman" panose="02020603050405020304" pitchFamily="18" charset="0"/>
              </a:rPr>
              <a:t>WL SUP LOL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descr="Civil 2022 - [D:\midas\PUSHOVER ANALYSIS\CSBRSS] - [MIDAS/Civil]">
            <a:extLst>
              <a:ext uri="{FF2B5EF4-FFF2-40B4-BE49-F238E27FC236}">
                <a16:creationId xmlns:a16="http://schemas.microsoft.com/office/drawing/2014/main" id="{FBCF63FC-FB91-42E4-B418-4EA1024B9193}"/>
              </a:ext>
            </a:extLst>
          </p:cNvPr>
          <p:cNvPicPr/>
          <p:nvPr/>
        </p:nvPicPr>
        <p:blipFill rotWithShape="1">
          <a:blip r:embed="rId3" cstate="print">
            <a:extLst>
              <a:ext uri="{28A0092B-C50C-407E-A947-70E740481C1C}">
                <a14:useLocalDpi xmlns:a14="http://schemas.microsoft.com/office/drawing/2010/main" val="0"/>
              </a:ext>
            </a:extLst>
          </a:blip>
          <a:srcRect l="26469" t="22574" r="17087" b="29143"/>
          <a:stretch/>
        </p:blipFill>
        <p:spPr bwMode="auto">
          <a:xfrm>
            <a:off x="4214704" y="877223"/>
            <a:ext cx="3234690" cy="1758972"/>
          </a:xfrm>
          <a:prstGeom prst="rect">
            <a:avLst/>
          </a:prstGeom>
          <a:ln>
            <a:noFill/>
          </a:ln>
          <a:extLst>
            <a:ext uri="{53640926-AAD7-44D8-BBD7-CCE9431645EC}">
              <a14:shadowObscured xmlns:a14="http://schemas.microsoft.com/office/drawing/2010/main"/>
            </a:ext>
          </a:extLst>
        </p:spPr>
      </p:pic>
      <p:sp>
        <p:nvSpPr>
          <p:cNvPr id="8" name="Rectangle 7">
            <a:extLst>
              <a:ext uri="{FF2B5EF4-FFF2-40B4-BE49-F238E27FC236}">
                <a16:creationId xmlns:a16="http://schemas.microsoft.com/office/drawing/2014/main" id="{C9B1490A-B5DB-493D-BFE1-67882BA4B0B0}"/>
              </a:ext>
            </a:extLst>
          </p:cNvPr>
          <p:cNvSpPr/>
          <p:nvPr/>
        </p:nvSpPr>
        <p:spPr>
          <a:xfrm>
            <a:off x="8046485" y="374926"/>
            <a:ext cx="2752164" cy="342786"/>
          </a:xfrm>
          <a:prstGeom prst="rect">
            <a:avLst/>
          </a:prstGeom>
        </p:spPr>
        <p:txBody>
          <a:bodyPr wrap="none">
            <a:spAutoFit/>
          </a:bodyPr>
          <a:lstStyle/>
          <a:p>
            <a:pPr marL="228600">
              <a:lnSpc>
                <a:spcPct val="107000"/>
              </a:lnSpc>
              <a:spcAft>
                <a:spcPts val="800"/>
              </a:spcAft>
            </a:pPr>
            <a:r>
              <a:rPr lang="en-IN" sz="1600" dirty="0">
                <a:latin typeface="Times New Roman" panose="02020603050405020304" pitchFamily="18" charset="0"/>
                <a:ea typeface="Calibri" panose="020F0502020204030204" pitchFamily="34" charset="0"/>
                <a:cs typeface="Times New Roman" panose="02020603050405020304" pitchFamily="18" charset="0"/>
              </a:rPr>
              <a:t>PRETESNIO ON TENDON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Civil 2022 - [D:\midas\PUSHOVER ANALYSIS\CSBRSS] - [MIDAS/Civil]">
            <a:extLst>
              <a:ext uri="{FF2B5EF4-FFF2-40B4-BE49-F238E27FC236}">
                <a16:creationId xmlns:a16="http://schemas.microsoft.com/office/drawing/2014/main" id="{1D6FA2F1-F79E-49B6-A125-0791B8532AAF}"/>
              </a:ext>
            </a:extLst>
          </p:cNvPr>
          <p:cNvPicPr/>
          <p:nvPr/>
        </p:nvPicPr>
        <p:blipFill rotWithShape="1">
          <a:blip r:embed="rId4" cstate="print">
            <a:extLst>
              <a:ext uri="{28A0092B-C50C-407E-A947-70E740481C1C}">
                <a14:useLocalDpi xmlns:a14="http://schemas.microsoft.com/office/drawing/2010/main" val="0"/>
              </a:ext>
            </a:extLst>
          </a:blip>
          <a:srcRect l="26590" t="21903" r="16960" b="25785"/>
          <a:stretch/>
        </p:blipFill>
        <p:spPr bwMode="auto">
          <a:xfrm>
            <a:off x="7965407" y="877222"/>
            <a:ext cx="3552141" cy="1758973"/>
          </a:xfrm>
          <a:prstGeom prst="rect">
            <a:avLst/>
          </a:prstGeom>
          <a:ln>
            <a:no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8C7AB8DE-3E52-4938-BF00-B3526120F1B6}"/>
              </a:ext>
            </a:extLst>
          </p:cNvPr>
          <p:cNvSpPr/>
          <p:nvPr/>
        </p:nvSpPr>
        <p:spPr>
          <a:xfrm>
            <a:off x="964549" y="3027281"/>
            <a:ext cx="3893270" cy="342786"/>
          </a:xfrm>
          <a:prstGeom prst="rect">
            <a:avLst/>
          </a:prstGeom>
        </p:spPr>
        <p:txBody>
          <a:bodyPr wrap="square">
            <a:spAutoFit/>
          </a:bodyPr>
          <a:lstStyle/>
          <a:p>
            <a:pPr marL="228600">
              <a:lnSpc>
                <a:spcPct val="107000"/>
              </a:lnSpc>
              <a:spcAft>
                <a:spcPts val="800"/>
              </a:spcAft>
            </a:pPr>
            <a:r>
              <a:rPr lang="en-IN" sz="1600" dirty="0">
                <a:latin typeface="Times New Roman" panose="02020603050405020304" pitchFamily="18" charset="0"/>
                <a:ea typeface="Calibri" panose="020F0502020204030204" pitchFamily="34" charset="0"/>
                <a:cs typeface="Times New Roman" panose="02020603050405020304" pitchFamily="18" charset="0"/>
              </a:rPr>
              <a:t>TRAFFIC LINE LANE CLASS 70R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descr="Civil 2022 - [D:\midas\PUSHOVER ANALYSIS\CSBRSS] - [MIDAS/Civil]">
            <a:extLst>
              <a:ext uri="{FF2B5EF4-FFF2-40B4-BE49-F238E27FC236}">
                <a16:creationId xmlns:a16="http://schemas.microsoft.com/office/drawing/2014/main" id="{7C84A37B-27F6-4BD9-8F35-F2237088C726}"/>
              </a:ext>
            </a:extLst>
          </p:cNvPr>
          <p:cNvPicPr/>
          <p:nvPr/>
        </p:nvPicPr>
        <p:blipFill rotWithShape="1">
          <a:blip r:embed="rId5" cstate="print">
            <a:extLst>
              <a:ext uri="{28A0092B-C50C-407E-A947-70E740481C1C}">
                <a14:useLocalDpi xmlns:a14="http://schemas.microsoft.com/office/drawing/2010/main" val="0"/>
              </a:ext>
            </a:extLst>
          </a:blip>
          <a:srcRect l="26469" t="22350" r="16234" b="25344"/>
          <a:stretch/>
        </p:blipFill>
        <p:spPr bwMode="auto">
          <a:xfrm>
            <a:off x="464000" y="3530024"/>
            <a:ext cx="4190496" cy="2150929"/>
          </a:xfrm>
          <a:prstGeom prst="rect">
            <a:avLst/>
          </a:prstGeom>
          <a:ln>
            <a:noFill/>
          </a:ln>
          <a:extLst>
            <a:ext uri="{53640926-AAD7-44D8-BBD7-CCE9431645EC}">
              <a14:shadowObscured xmlns:a14="http://schemas.microsoft.com/office/drawing/2010/main"/>
            </a:ext>
          </a:extLst>
        </p:spPr>
      </p:pic>
      <p:sp>
        <p:nvSpPr>
          <p:cNvPr id="12" name="Rectangle 11">
            <a:extLst>
              <a:ext uri="{FF2B5EF4-FFF2-40B4-BE49-F238E27FC236}">
                <a16:creationId xmlns:a16="http://schemas.microsoft.com/office/drawing/2014/main" id="{8B1445D0-79D9-4D82-A956-F679119ED2E3}"/>
              </a:ext>
            </a:extLst>
          </p:cNvPr>
          <p:cNvSpPr/>
          <p:nvPr/>
        </p:nvSpPr>
        <p:spPr>
          <a:xfrm>
            <a:off x="7413487" y="3027281"/>
            <a:ext cx="1802096" cy="342786"/>
          </a:xfrm>
          <a:prstGeom prst="rect">
            <a:avLst/>
          </a:prstGeom>
        </p:spPr>
        <p:txBody>
          <a:bodyPr wrap="none">
            <a:spAutoFit/>
          </a:bodyPr>
          <a:lstStyle/>
          <a:p>
            <a:pPr marL="228600">
              <a:lnSpc>
                <a:spcPct val="107000"/>
              </a:lnSpc>
              <a:spcAft>
                <a:spcPts val="800"/>
              </a:spcAft>
            </a:pPr>
            <a:r>
              <a:rPr lang="en-IN" sz="1600" dirty="0">
                <a:latin typeface="Times New Roman" panose="02020603050405020304" pitchFamily="18" charset="0"/>
                <a:ea typeface="Calibri" panose="020F0502020204030204" pitchFamily="34" charset="0"/>
                <a:cs typeface="Times New Roman" panose="02020603050405020304" pitchFamily="18" charset="0"/>
              </a:rPr>
              <a:t>LANE 1 CLASS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descr="Civil 2022 - [D:\midas\PUSHOVER ANALYSIS\CSBRSS] - [MIDAS/Civil]">
            <a:extLst>
              <a:ext uri="{FF2B5EF4-FFF2-40B4-BE49-F238E27FC236}">
                <a16:creationId xmlns:a16="http://schemas.microsoft.com/office/drawing/2014/main" id="{E2437F88-AC70-43A8-A388-1BAF48156C44}"/>
              </a:ext>
            </a:extLst>
          </p:cNvPr>
          <p:cNvPicPr/>
          <p:nvPr/>
        </p:nvPicPr>
        <p:blipFill rotWithShape="1">
          <a:blip r:embed="rId6" cstate="print">
            <a:extLst>
              <a:ext uri="{28A0092B-C50C-407E-A947-70E740481C1C}">
                <a14:useLocalDpi xmlns:a14="http://schemas.microsoft.com/office/drawing/2010/main" val="0"/>
              </a:ext>
            </a:extLst>
          </a:blip>
          <a:srcRect l="26348" t="21233" r="16363" b="24895"/>
          <a:stretch/>
        </p:blipFill>
        <p:spPr bwMode="auto">
          <a:xfrm>
            <a:off x="6397080" y="3530024"/>
            <a:ext cx="4468716" cy="215092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0943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5938C49-7C07-44F9-A754-899F2A96B5EE}"/>
              </a:ext>
            </a:extLst>
          </p:cNvPr>
          <p:cNvSpPr txBox="1"/>
          <p:nvPr/>
        </p:nvSpPr>
        <p:spPr>
          <a:xfrm>
            <a:off x="4680959" y="258749"/>
            <a:ext cx="2488310" cy="523220"/>
          </a:xfrm>
          <a:prstGeom prst="rect">
            <a:avLst/>
          </a:prstGeom>
          <a:noFill/>
        </p:spPr>
        <p:txBody>
          <a:bodyPr wrap="none" rtlCol="0">
            <a:spAutoFit/>
          </a:bodyPr>
          <a:lstStyle/>
          <a:p>
            <a:r>
              <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 ANALYSIS</a:t>
            </a:r>
          </a:p>
        </p:txBody>
      </p:sp>
      <p:sp>
        <p:nvSpPr>
          <p:cNvPr id="14" name="Rectangle: Rounded Corners 13">
            <a:extLst>
              <a:ext uri="{FF2B5EF4-FFF2-40B4-BE49-F238E27FC236}">
                <a16:creationId xmlns:a16="http://schemas.microsoft.com/office/drawing/2014/main" id="{F53CAB51-5029-4994-88F2-0337B8944D0A}"/>
              </a:ext>
            </a:extLst>
          </p:cNvPr>
          <p:cNvSpPr/>
          <p:nvPr/>
        </p:nvSpPr>
        <p:spPr>
          <a:xfrm>
            <a:off x="1050588" y="1702340"/>
            <a:ext cx="2986391" cy="1235413"/>
          </a:xfrm>
          <a:prstGeom prst="roundRect">
            <a:avLst/>
          </a:prstGeom>
          <a:effectLst>
            <a:outerShdw blurRad="50800" dist="38100" dir="10800000" algn="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IN" sz="2400" dirty="0">
                <a:latin typeface="Times New Roman" panose="02020603050405020304" pitchFamily="18" charset="0"/>
                <a:cs typeface="Times New Roman" panose="02020603050405020304" pitchFamily="18" charset="0"/>
              </a:rPr>
              <a:t>STATIC ANALYSIS</a:t>
            </a:r>
          </a:p>
        </p:txBody>
      </p:sp>
      <p:sp>
        <p:nvSpPr>
          <p:cNvPr id="15" name="Rectangle: Rounded Corners 14">
            <a:extLst>
              <a:ext uri="{FF2B5EF4-FFF2-40B4-BE49-F238E27FC236}">
                <a16:creationId xmlns:a16="http://schemas.microsoft.com/office/drawing/2014/main" id="{A0E4E683-2A32-4176-AF72-40FEE38B1862}"/>
              </a:ext>
            </a:extLst>
          </p:cNvPr>
          <p:cNvSpPr/>
          <p:nvPr/>
        </p:nvSpPr>
        <p:spPr>
          <a:xfrm>
            <a:off x="7406051" y="1692612"/>
            <a:ext cx="3122578" cy="1235413"/>
          </a:xfrm>
          <a:prstGeom prst="roundRect">
            <a:avLst/>
          </a:prstGeom>
          <a:effectLst>
            <a:outerShdw blurRad="50800" dist="38100" algn="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IN" sz="2000" dirty="0">
                <a:latin typeface="Times New Roman" panose="02020603050405020304" pitchFamily="18" charset="0"/>
                <a:cs typeface="Times New Roman" panose="02020603050405020304" pitchFamily="18" charset="0"/>
              </a:rPr>
              <a:t>STATIC NONLINEAR</a:t>
            </a:r>
          </a:p>
          <a:p>
            <a:pPr algn="ctr"/>
            <a:r>
              <a:rPr lang="en-IN" sz="2000" dirty="0">
                <a:latin typeface="Times New Roman" panose="02020603050405020304" pitchFamily="18" charset="0"/>
                <a:cs typeface="Times New Roman" panose="02020603050405020304" pitchFamily="18" charset="0"/>
              </a:rPr>
              <a:t>PUSHOVER ANALYSIS</a:t>
            </a:r>
          </a:p>
        </p:txBody>
      </p:sp>
      <p:sp>
        <p:nvSpPr>
          <p:cNvPr id="16" name="Rectangle: Rounded Corners 15">
            <a:extLst>
              <a:ext uri="{FF2B5EF4-FFF2-40B4-BE49-F238E27FC236}">
                <a16:creationId xmlns:a16="http://schemas.microsoft.com/office/drawing/2014/main" id="{A372AE62-038D-496E-A82F-53922EFB07A6}"/>
              </a:ext>
            </a:extLst>
          </p:cNvPr>
          <p:cNvSpPr/>
          <p:nvPr/>
        </p:nvSpPr>
        <p:spPr>
          <a:xfrm>
            <a:off x="977629" y="4134255"/>
            <a:ext cx="3132307" cy="1391054"/>
          </a:xfrm>
          <a:prstGeom prst="roundRect">
            <a:avLst/>
          </a:prstGeom>
          <a:effectLst>
            <a:outerShdw blurRad="50800" dist="38100"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a:latin typeface="Times New Roman" panose="02020603050405020304" pitchFamily="18" charset="0"/>
                <a:cs typeface="Times New Roman" panose="02020603050405020304" pitchFamily="18" charset="0"/>
              </a:rPr>
              <a:t>DYNAMIC ANALYSIS</a:t>
            </a:r>
          </a:p>
          <a:p>
            <a:pPr algn="ctr"/>
            <a:r>
              <a:rPr lang="en-IN" sz="2000" dirty="0">
                <a:latin typeface="Times New Roman" panose="02020603050405020304" pitchFamily="18" charset="0"/>
                <a:cs typeface="Times New Roman" panose="02020603050405020304" pitchFamily="18" charset="0"/>
              </a:rPr>
              <a:t>  RESPONSE SPECTRUM</a:t>
            </a:r>
          </a:p>
        </p:txBody>
      </p:sp>
      <p:sp>
        <p:nvSpPr>
          <p:cNvPr id="17" name="Rectangle: Rounded Corners 16">
            <a:extLst>
              <a:ext uri="{FF2B5EF4-FFF2-40B4-BE49-F238E27FC236}">
                <a16:creationId xmlns:a16="http://schemas.microsoft.com/office/drawing/2014/main" id="{C3EABCF6-8B25-4D44-A988-B7007AB775B7}"/>
              </a:ext>
            </a:extLst>
          </p:cNvPr>
          <p:cNvSpPr/>
          <p:nvPr/>
        </p:nvSpPr>
        <p:spPr>
          <a:xfrm>
            <a:off x="7406051" y="4134255"/>
            <a:ext cx="3339830" cy="1391054"/>
          </a:xfrm>
          <a:prstGeom prst="roundRect">
            <a:avLst/>
          </a:prstGeom>
          <a:effectLst>
            <a:outerShdw blurRad="50800" dist="38100" algn="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IN" sz="2000" dirty="0">
                <a:latin typeface="Times New Roman" panose="02020603050405020304" pitchFamily="18" charset="0"/>
                <a:cs typeface="Times New Roman" panose="02020603050405020304" pitchFamily="18" charset="0"/>
              </a:rPr>
              <a:t>CONSTRUCTION STAGE ANALYSIS</a:t>
            </a:r>
          </a:p>
        </p:txBody>
      </p:sp>
      <p:sp>
        <p:nvSpPr>
          <p:cNvPr id="18" name="Oval 17">
            <a:extLst>
              <a:ext uri="{FF2B5EF4-FFF2-40B4-BE49-F238E27FC236}">
                <a16:creationId xmlns:a16="http://schemas.microsoft.com/office/drawing/2014/main" id="{313D3058-7C2D-4D2A-A26A-EC1231880139}"/>
              </a:ext>
            </a:extLst>
          </p:cNvPr>
          <p:cNvSpPr/>
          <p:nvPr/>
        </p:nvSpPr>
        <p:spPr>
          <a:xfrm>
            <a:off x="4680959" y="2704287"/>
            <a:ext cx="2217965" cy="203308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ANALYSIS PERFORMED</a:t>
            </a:r>
          </a:p>
        </p:txBody>
      </p:sp>
      <p:cxnSp>
        <p:nvCxnSpPr>
          <p:cNvPr id="20" name="Straight Arrow Connector 19">
            <a:extLst>
              <a:ext uri="{FF2B5EF4-FFF2-40B4-BE49-F238E27FC236}">
                <a16:creationId xmlns:a16="http://schemas.microsoft.com/office/drawing/2014/main" id="{63304C47-3083-46A0-BDFD-38585EB54CE7}"/>
              </a:ext>
            </a:extLst>
          </p:cNvPr>
          <p:cNvCxnSpPr>
            <a:cxnSpLocks/>
            <a:stCxn id="18" idx="5"/>
            <a:endCxn id="17" idx="1"/>
          </p:cNvCxnSpPr>
          <p:nvPr/>
        </p:nvCxnSpPr>
        <p:spPr>
          <a:xfrm>
            <a:off x="6574111" y="4439633"/>
            <a:ext cx="831940" cy="3901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2837443E-70DA-4653-AADC-C896F3592077}"/>
              </a:ext>
            </a:extLst>
          </p:cNvPr>
          <p:cNvCxnSpPr>
            <a:endCxn id="15" idx="1"/>
          </p:cNvCxnSpPr>
          <p:nvPr/>
        </p:nvCxnSpPr>
        <p:spPr>
          <a:xfrm flipV="1">
            <a:off x="6429983" y="2310319"/>
            <a:ext cx="976068" cy="6177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80DAF15E-3CCB-421D-8B7E-FD76C58E6781}"/>
              </a:ext>
            </a:extLst>
          </p:cNvPr>
          <p:cNvCxnSpPr>
            <a:cxnSpLocks/>
            <a:stCxn id="18" idx="1"/>
            <a:endCxn id="14" idx="3"/>
          </p:cNvCxnSpPr>
          <p:nvPr/>
        </p:nvCxnSpPr>
        <p:spPr>
          <a:xfrm flipH="1" flipV="1">
            <a:off x="4036979" y="2320047"/>
            <a:ext cx="968793" cy="68197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3164D0E4-E145-4A94-8A08-87B5D165AD69}"/>
              </a:ext>
            </a:extLst>
          </p:cNvPr>
          <p:cNvCxnSpPr>
            <a:stCxn id="18" idx="3"/>
            <a:endCxn id="16" idx="3"/>
          </p:cNvCxnSpPr>
          <p:nvPr/>
        </p:nvCxnSpPr>
        <p:spPr>
          <a:xfrm flipH="1">
            <a:off x="4109936" y="4439633"/>
            <a:ext cx="895836" cy="3901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42426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CF6977-52AA-4749-A914-C6693068A860}"/>
              </a:ext>
            </a:extLst>
          </p:cNvPr>
          <p:cNvSpPr txBox="1"/>
          <p:nvPr/>
        </p:nvSpPr>
        <p:spPr>
          <a:xfrm>
            <a:off x="1686479" y="1564240"/>
            <a:ext cx="2668808" cy="369332"/>
          </a:xfrm>
          <a:prstGeom prst="rect">
            <a:avLst/>
          </a:prstGeom>
          <a:noFill/>
        </p:spPr>
        <p:txBody>
          <a:bodyPr wrap="none" rtlCol="0">
            <a:spAutoFit/>
          </a:bodyPr>
          <a:lstStyle/>
          <a:p>
            <a:r>
              <a:rPr lang="en-IN" dirty="0">
                <a:solidFill>
                  <a:srgbClr val="FF0000"/>
                </a:solidFill>
                <a:latin typeface="Times New Roman" panose="02020603050405020304" pitchFamily="18" charset="0"/>
                <a:cs typeface="Times New Roman" panose="02020603050405020304" pitchFamily="18" charset="0"/>
              </a:rPr>
              <a:t>BACKWARD ANALYSIS</a:t>
            </a:r>
          </a:p>
        </p:txBody>
      </p:sp>
      <p:sp>
        <p:nvSpPr>
          <p:cNvPr id="6" name="TextBox 5">
            <a:extLst>
              <a:ext uri="{FF2B5EF4-FFF2-40B4-BE49-F238E27FC236}">
                <a16:creationId xmlns:a16="http://schemas.microsoft.com/office/drawing/2014/main" id="{CCA0D126-E3E3-4AD6-9CC9-E76276731EAB}"/>
              </a:ext>
            </a:extLst>
          </p:cNvPr>
          <p:cNvSpPr txBox="1"/>
          <p:nvPr/>
        </p:nvSpPr>
        <p:spPr>
          <a:xfrm>
            <a:off x="8093177" y="1564240"/>
            <a:ext cx="2463688" cy="369332"/>
          </a:xfrm>
          <a:prstGeom prst="rect">
            <a:avLst/>
          </a:prstGeom>
          <a:noFill/>
        </p:spPr>
        <p:txBody>
          <a:bodyPr wrap="none" rtlCol="0">
            <a:spAutoFit/>
          </a:bodyPr>
          <a:lstStyle/>
          <a:p>
            <a:r>
              <a:rPr lang="en-IN" dirty="0">
                <a:solidFill>
                  <a:srgbClr val="FF0000"/>
                </a:solidFill>
                <a:latin typeface="Times New Roman" panose="02020603050405020304" pitchFamily="18" charset="0"/>
                <a:cs typeface="Times New Roman" panose="02020603050405020304" pitchFamily="18" charset="0"/>
              </a:rPr>
              <a:t>FORWARD ANALYSIS</a:t>
            </a:r>
          </a:p>
        </p:txBody>
      </p:sp>
      <p:pic>
        <p:nvPicPr>
          <p:cNvPr id="8" name="Picture 7">
            <a:extLst>
              <a:ext uri="{FF2B5EF4-FFF2-40B4-BE49-F238E27FC236}">
                <a16:creationId xmlns:a16="http://schemas.microsoft.com/office/drawing/2014/main" id="{70CA52FC-8719-4560-B5DA-E39C85313A73}"/>
              </a:ext>
            </a:extLst>
          </p:cNvPr>
          <p:cNvPicPr>
            <a:picLocks noChangeAspect="1"/>
          </p:cNvPicPr>
          <p:nvPr/>
        </p:nvPicPr>
        <p:blipFill rotWithShape="1">
          <a:blip r:embed="rId2">
            <a:extLst>
              <a:ext uri="{28A0092B-C50C-407E-A947-70E740481C1C}">
                <a14:useLocalDpi xmlns:a14="http://schemas.microsoft.com/office/drawing/2010/main" val="0"/>
              </a:ext>
            </a:extLst>
          </a:blip>
          <a:srcRect l="29072" t="28599" r="29021" b="3219"/>
          <a:stretch/>
        </p:blipFill>
        <p:spPr>
          <a:xfrm>
            <a:off x="6978378" y="2041492"/>
            <a:ext cx="4530082" cy="3206696"/>
          </a:xfrm>
          <a:prstGeom prst="rect">
            <a:avLst/>
          </a:prstGeom>
        </p:spPr>
      </p:pic>
      <p:pic>
        <p:nvPicPr>
          <p:cNvPr id="10" name="Picture 9">
            <a:extLst>
              <a:ext uri="{FF2B5EF4-FFF2-40B4-BE49-F238E27FC236}">
                <a16:creationId xmlns:a16="http://schemas.microsoft.com/office/drawing/2014/main" id="{B9F54B6E-2893-420B-8111-881A280B2809}"/>
              </a:ext>
            </a:extLst>
          </p:cNvPr>
          <p:cNvPicPr>
            <a:picLocks noChangeAspect="1"/>
          </p:cNvPicPr>
          <p:nvPr/>
        </p:nvPicPr>
        <p:blipFill rotWithShape="1">
          <a:blip r:embed="rId3">
            <a:extLst>
              <a:ext uri="{28A0092B-C50C-407E-A947-70E740481C1C}">
                <a14:useLocalDpi xmlns:a14="http://schemas.microsoft.com/office/drawing/2010/main" val="0"/>
              </a:ext>
            </a:extLst>
          </a:blip>
          <a:srcRect l="30077" t="32787" r="30877" b="8746"/>
          <a:stretch/>
        </p:blipFill>
        <p:spPr>
          <a:xfrm>
            <a:off x="957167" y="2087064"/>
            <a:ext cx="4640060" cy="3206696"/>
          </a:xfrm>
          <a:prstGeom prst="rect">
            <a:avLst/>
          </a:prstGeom>
        </p:spPr>
      </p:pic>
      <p:sp>
        <p:nvSpPr>
          <p:cNvPr id="11" name="Rectangle 10">
            <a:extLst>
              <a:ext uri="{FF2B5EF4-FFF2-40B4-BE49-F238E27FC236}">
                <a16:creationId xmlns:a16="http://schemas.microsoft.com/office/drawing/2014/main" id="{62829ACE-E6B8-449F-9613-048AD3C74AB3}"/>
              </a:ext>
            </a:extLst>
          </p:cNvPr>
          <p:cNvSpPr/>
          <p:nvPr/>
        </p:nvSpPr>
        <p:spPr>
          <a:xfrm>
            <a:off x="470170" y="532990"/>
            <a:ext cx="11174881" cy="873572"/>
          </a:xfrm>
          <a:prstGeom prst="rect">
            <a:avLst/>
          </a:prstGeom>
        </p:spPr>
        <p:txBody>
          <a:bodyPr wrap="square">
            <a:spAutoFit/>
          </a:bodyPr>
          <a:lstStyle/>
          <a:p>
            <a:pPr>
              <a:lnSpc>
                <a:spcPct val="150000"/>
              </a:lnSpc>
            </a:pPr>
            <a:r>
              <a:rPr lang="en-US" dirty="0">
                <a:latin typeface="Times New Roman" panose="02020603050405020304" pitchFamily="18" charset="0"/>
                <a:cs typeface="Times New Roman" panose="02020603050405020304" pitchFamily="18" charset="0"/>
              </a:rPr>
              <a:t>Construction stage analysis in </a:t>
            </a:r>
            <a:r>
              <a:rPr lang="en-US" b="1" dirty="0">
                <a:latin typeface="Times New Roman" panose="02020603050405020304" pitchFamily="18" charset="0"/>
                <a:cs typeface="Times New Roman" panose="02020603050405020304" pitchFamily="18" charset="0"/>
              </a:rPr>
              <a:t>Midas Civil</a:t>
            </a:r>
            <a:r>
              <a:rPr lang="en-US" dirty="0">
                <a:latin typeface="Times New Roman" panose="02020603050405020304" pitchFamily="18" charset="0"/>
                <a:cs typeface="Times New Roman" panose="02020603050405020304" pitchFamily="18" charset="0"/>
              </a:rPr>
              <a:t> is performed to accurately simulate real-world construction processes and understand how structures behave at different stages of construction. </a:t>
            </a:r>
            <a:endParaRPr lang="en-I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F913403-19C2-406F-AEF8-0971C3B4C864}"/>
              </a:ext>
            </a:extLst>
          </p:cNvPr>
          <p:cNvSpPr txBox="1"/>
          <p:nvPr/>
        </p:nvSpPr>
        <p:spPr>
          <a:xfrm>
            <a:off x="546949" y="144479"/>
            <a:ext cx="6006003"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10.1 CONSTRUCTION STAGE ANALYSIS</a:t>
            </a:r>
          </a:p>
        </p:txBody>
      </p:sp>
      <p:sp>
        <p:nvSpPr>
          <p:cNvPr id="13" name="Rectangle 12">
            <a:extLst>
              <a:ext uri="{FF2B5EF4-FFF2-40B4-BE49-F238E27FC236}">
                <a16:creationId xmlns:a16="http://schemas.microsoft.com/office/drawing/2014/main" id="{EF071875-9786-48DC-9A82-A8E782B88E53}"/>
              </a:ext>
            </a:extLst>
          </p:cNvPr>
          <p:cNvSpPr/>
          <p:nvPr/>
        </p:nvSpPr>
        <p:spPr>
          <a:xfrm>
            <a:off x="697355" y="5498140"/>
            <a:ext cx="5022509" cy="670440"/>
          </a:xfrm>
          <a:prstGeom prst="rect">
            <a:avLst/>
          </a:prstGeom>
        </p:spPr>
        <p:txBody>
          <a:bodyPr wrap="square">
            <a:spAutoFit/>
          </a:bodyPr>
          <a:lstStyle/>
          <a:p>
            <a:pPr marL="342900" lvl="0" indent="-342900">
              <a:lnSpc>
                <a:spcPct val="107000"/>
              </a:lnSpc>
              <a:spcAft>
                <a:spcPts val="0"/>
              </a:spcAft>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Useful in finding cable force during execution</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Does not account for time-dependent effects</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0E805A9C-CE6A-427A-8FF4-F75243D9BB2D}"/>
              </a:ext>
            </a:extLst>
          </p:cNvPr>
          <p:cNvSpPr/>
          <p:nvPr/>
        </p:nvSpPr>
        <p:spPr>
          <a:xfrm>
            <a:off x="6394315" y="5461242"/>
            <a:ext cx="5698208" cy="968278"/>
          </a:xfrm>
          <a:prstGeom prst="rect">
            <a:avLst/>
          </a:prstGeom>
        </p:spPr>
        <p:txBody>
          <a:bodyPr wrap="square">
            <a:spAutoFit/>
          </a:bodyPr>
          <a:lstStyle/>
          <a:p>
            <a:pPr marL="342900" lvl="0" indent="-342900">
              <a:lnSpc>
                <a:spcPct val="107000"/>
              </a:lnSpc>
              <a:spcAft>
                <a:spcPts val="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Useful to confirm backward analysis results when creep and shrinkage are not considered.</a:t>
            </a:r>
          </a:p>
          <a:p>
            <a:pPr marL="342900" lvl="0" indent="-342900">
              <a:lnSpc>
                <a:spcPct val="107000"/>
              </a:lnSpc>
              <a:spcAft>
                <a:spcPts val="80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Can account for the time-dependent effects.</a:t>
            </a:r>
          </a:p>
        </p:txBody>
      </p:sp>
      <p:cxnSp>
        <p:nvCxnSpPr>
          <p:cNvPr id="16" name="Straight Connector 15">
            <a:extLst>
              <a:ext uri="{FF2B5EF4-FFF2-40B4-BE49-F238E27FC236}">
                <a16:creationId xmlns:a16="http://schemas.microsoft.com/office/drawing/2014/main" id="{54B8A971-B2D3-481F-A0F4-E083FF17BF3F}"/>
              </a:ext>
            </a:extLst>
          </p:cNvPr>
          <p:cNvCxnSpPr>
            <a:cxnSpLocks/>
          </p:cNvCxnSpPr>
          <p:nvPr/>
        </p:nvCxnSpPr>
        <p:spPr>
          <a:xfrm>
            <a:off x="6057610" y="1564240"/>
            <a:ext cx="0" cy="4933837"/>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89000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9A4A59-1485-4D72-AFAC-C5E649C26EB6}"/>
              </a:ext>
            </a:extLst>
          </p:cNvPr>
          <p:cNvSpPr txBox="1"/>
          <p:nvPr/>
        </p:nvSpPr>
        <p:spPr>
          <a:xfrm>
            <a:off x="383299" y="147007"/>
            <a:ext cx="4822154"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10.2 PUSHOVER ON STRUCTURE</a:t>
            </a:r>
          </a:p>
        </p:txBody>
      </p:sp>
      <p:sp>
        <p:nvSpPr>
          <p:cNvPr id="3" name="TextBox 2">
            <a:extLst>
              <a:ext uri="{FF2B5EF4-FFF2-40B4-BE49-F238E27FC236}">
                <a16:creationId xmlns:a16="http://schemas.microsoft.com/office/drawing/2014/main" id="{4A1AF5AB-286F-4DBF-A533-6EF7F31D5995}"/>
              </a:ext>
            </a:extLst>
          </p:cNvPr>
          <p:cNvSpPr txBox="1"/>
          <p:nvPr/>
        </p:nvSpPr>
        <p:spPr>
          <a:xfrm>
            <a:off x="585264" y="3394430"/>
            <a:ext cx="2683170"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OVERALL PROCEDURE</a:t>
            </a:r>
          </a:p>
        </p:txBody>
      </p:sp>
      <p:sp>
        <p:nvSpPr>
          <p:cNvPr id="4" name="Rectangle 3">
            <a:extLst>
              <a:ext uri="{FF2B5EF4-FFF2-40B4-BE49-F238E27FC236}">
                <a16:creationId xmlns:a16="http://schemas.microsoft.com/office/drawing/2014/main" id="{6B63DC06-3F14-42AF-A685-D81A020AD0A0}"/>
              </a:ext>
            </a:extLst>
          </p:cNvPr>
          <p:cNvSpPr/>
          <p:nvPr/>
        </p:nvSpPr>
        <p:spPr>
          <a:xfrm>
            <a:off x="905164" y="4821382"/>
            <a:ext cx="1487054" cy="95134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Develop a structural model.</a:t>
            </a:r>
          </a:p>
        </p:txBody>
      </p:sp>
      <p:sp>
        <p:nvSpPr>
          <p:cNvPr id="5" name="Rectangle 4">
            <a:extLst>
              <a:ext uri="{FF2B5EF4-FFF2-40B4-BE49-F238E27FC236}">
                <a16:creationId xmlns:a16="http://schemas.microsoft.com/office/drawing/2014/main" id="{3222412B-F351-4F3F-AEE3-B0D21F03E27B}"/>
              </a:ext>
            </a:extLst>
          </p:cNvPr>
          <p:cNvSpPr/>
          <p:nvPr/>
        </p:nvSpPr>
        <p:spPr>
          <a:xfrm>
            <a:off x="3223490" y="4821383"/>
            <a:ext cx="1747343" cy="949017"/>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1400" dirty="0">
                <a:latin typeface="Times New Roman" panose="02020603050405020304" pitchFamily="18" charset="0"/>
                <a:cs typeface="Times New Roman" panose="02020603050405020304" pitchFamily="18" charset="0"/>
              </a:rPr>
              <a:t>Perform elastic RSA for displacement demand</a:t>
            </a:r>
            <a:r>
              <a:rPr lang="en-IN" sz="1400" dirty="0"/>
              <a:t>.</a:t>
            </a:r>
            <a:endParaRPr lang="en-IN" dirty="0"/>
          </a:p>
        </p:txBody>
      </p:sp>
      <p:sp>
        <p:nvSpPr>
          <p:cNvPr id="6" name="Rectangle 5">
            <a:extLst>
              <a:ext uri="{FF2B5EF4-FFF2-40B4-BE49-F238E27FC236}">
                <a16:creationId xmlns:a16="http://schemas.microsoft.com/office/drawing/2014/main" id="{25EEC1AE-CB55-440D-9306-9E0918A8380B}"/>
              </a:ext>
            </a:extLst>
          </p:cNvPr>
          <p:cNvSpPr/>
          <p:nvPr/>
        </p:nvSpPr>
        <p:spPr>
          <a:xfrm>
            <a:off x="5541817" y="4821382"/>
            <a:ext cx="1679351" cy="948292"/>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1400" dirty="0">
                <a:latin typeface="Times New Roman" panose="02020603050405020304" pitchFamily="18" charset="0"/>
                <a:cs typeface="Times New Roman" panose="02020603050405020304" pitchFamily="18" charset="0"/>
              </a:rPr>
              <a:t>Perform Pushover Analysis for displacement capacity.</a:t>
            </a:r>
            <a:endParaRPr lang="en-IN" dirty="0">
              <a:latin typeface="Times New Roman" panose="02020603050405020304" pitchFamily="18" charset="0"/>
              <a:cs typeface="Times New Roman" panose="02020603050405020304" pitchFamily="18" charset="0"/>
            </a:endParaRPr>
          </a:p>
        </p:txBody>
      </p:sp>
      <p:sp>
        <p:nvSpPr>
          <p:cNvPr id="7" name="Diamond 6">
            <a:extLst>
              <a:ext uri="{FF2B5EF4-FFF2-40B4-BE49-F238E27FC236}">
                <a16:creationId xmlns:a16="http://schemas.microsoft.com/office/drawing/2014/main" id="{B78CAE73-8255-45AD-B533-598A9184B8B2}"/>
              </a:ext>
            </a:extLst>
          </p:cNvPr>
          <p:cNvSpPr/>
          <p:nvPr/>
        </p:nvSpPr>
        <p:spPr>
          <a:xfrm>
            <a:off x="8075200" y="4641271"/>
            <a:ext cx="1927775" cy="1311564"/>
          </a:xfrm>
          <a:prstGeom prst="diamond">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CAPACITY &gt; DEMAND?</a:t>
            </a:r>
            <a:endParaRPr lang="en-IN" dirty="0"/>
          </a:p>
        </p:txBody>
      </p:sp>
      <p:cxnSp>
        <p:nvCxnSpPr>
          <p:cNvPr id="9" name="Straight Arrow Connector 8">
            <a:extLst>
              <a:ext uri="{FF2B5EF4-FFF2-40B4-BE49-F238E27FC236}">
                <a16:creationId xmlns:a16="http://schemas.microsoft.com/office/drawing/2014/main" id="{8E49A0C9-2BD0-4C5C-95ED-2B1DAFDCBE56}"/>
              </a:ext>
            </a:extLst>
          </p:cNvPr>
          <p:cNvCxnSpPr>
            <a:cxnSpLocks/>
            <a:stCxn id="7" idx="3"/>
          </p:cNvCxnSpPr>
          <p:nvPr/>
        </p:nvCxnSpPr>
        <p:spPr>
          <a:xfrm>
            <a:off x="10002975" y="5297053"/>
            <a:ext cx="2032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07143B6-D7FA-416C-9193-483CEA3418A5}"/>
              </a:ext>
            </a:extLst>
          </p:cNvPr>
          <p:cNvSpPr/>
          <p:nvPr/>
        </p:nvSpPr>
        <p:spPr>
          <a:xfrm>
            <a:off x="10287307" y="4438074"/>
            <a:ext cx="1456728" cy="1648690"/>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DONE</a:t>
            </a:r>
          </a:p>
        </p:txBody>
      </p:sp>
      <p:cxnSp>
        <p:nvCxnSpPr>
          <p:cNvPr id="12" name="Straight Arrow Connector 11">
            <a:extLst>
              <a:ext uri="{FF2B5EF4-FFF2-40B4-BE49-F238E27FC236}">
                <a16:creationId xmlns:a16="http://schemas.microsoft.com/office/drawing/2014/main" id="{3F7F49B6-074E-4B14-AE9B-58A73C90E366}"/>
              </a:ext>
            </a:extLst>
          </p:cNvPr>
          <p:cNvCxnSpPr>
            <a:cxnSpLocks/>
            <a:stCxn id="4" idx="3"/>
            <a:endCxn id="5" idx="1"/>
          </p:cNvCxnSpPr>
          <p:nvPr/>
        </p:nvCxnSpPr>
        <p:spPr>
          <a:xfrm flipV="1">
            <a:off x="2392218" y="5295892"/>
            <a:ext cx="831272" cy="1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16F6BD-B18A-43D5-8164-18FAADE23FFD}"/>
              </a:ext>
            </a:extLst>
          </p:cNvPr>
          <p:cNvCxnSpPr>
            <a:cxnSpLocks/>
            <a:stCxn id="5" idx="3"/>
            <a:endCxn id="6" idx="1"/>
          </p:cNvCxnSpPr>
          <p:nvPr/>
        </p:nvCxnSpPr>
        <p:spPr>
          <a:xfrm flipV="1">
            <a:off x="4970833" y="5295528"/>
            <a:ext cx="570984" cy="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A089EA7-0791-4C92-9E85-F133F6A4CAD5}"/>
              </a:ext>
            </a:extLst>
          </p:cNvPr>
          <p:cNvCxnSpPr>
            <a:cxnSpLocks/>
            <a:stCxn id="6" idx="3"/>
          </p:cNvCxnSpPr>
          <p:nvPr/>
        </p:nvCxnSpPr>
        <p:spPr>
          <a:xfrm>
            <a:off x="7221168" y="5295528"/>
            <a:ext cx="854033" cy="1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883B9FB-196C-4227-8C56-F45B0C2C45F8}"/>
              </a:ext>
            </a:extLst>
          </p:cNvPr>
          <p:cNvCxnSpPr>
            <a:cxnSpLocks/>
            <a:endCxn id="4" idx="0"/>
          </p:cNvCxnSpPr>
          <p:nvPr/>
        </p:nvCxnSpPr>
        <p:spPr>
          <a:xfrm>
            <a:off x="1648691" y="4438074"/>
            <a:ext cx="0" cy="3833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D02CF7C1-F174-4660-BC1E-E4E66E0E56AC}"/>
              </a:ext>
            </a:extLst>
          </p:cNvPr>
          <p:cNvCxnSpPr>
            <a:cxnSpLocks/>
          </p:cNvCxnSpPr>
          <p:nvPr/>
        </p:nvCxnSpPr>
        <p:spPr>
          <a:xfrm>
            <a:off x="1648691" y="4438074"/>
            <a:ext cx="7390396" cy="0"/>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24B70A6B-573F-4C51-ACA0-38BFD50250AB}"/>
              </a:ext>
            </a:extLst>
          </p:cNvPr>
          <p:cNvCxnSpPr>
            <a:cxnSpLocks/>
            <a:stCxn id="7" idx="0"/>
          </p:cNvCxnSpPr>
          <p:nvPr/>
        </p:nvCxnSpPr>
        <p:spPr>
          <a:xfrm flipV="1">
            <a:off x="9039088" y="4438074"/>
            <a:ext cx="0" cy="203197"/>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AAD7A1C0-B3A4-41DD-9BB5-988B525D7E81}"/>
              </a:ext>
            </a:extLst>
          </p:cNvPr>
          <p:cNvCxnSpPr/>
          <p:nvPr/>
        </p:nvCxnSpPr>
        <p:spPr>
          <a:xfrm>
            <a:off x="3306618" y="2826327"/>
            <a:ext cx="660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879E7C5-779E-4D1A-A1D6-6DDC1586CE89}"/>
              </a:ext>
            </a:extLst>
          </p:cNvPr>
          <p:cNvCxnSpPr/>
          <p:nvPr/>
        </p:nvCxnSpPr>
        <p:spPr>
          <a:xfrm flipV="1">
            <a:off x="3297382" y="2817091"/>
            <a:ext cx="138545" cy="175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97E55EF-536D-4733-BFDD-252E59F5E1E9}"/>
              </a:ext>
            </a:extLst>
          </p:cNvPr>
          <p:cNvCxnSpPr/>
          <p:nvPr/>
        </p:nvCxnSpPr>
        <p:spPr>
          <a:xfrm flipV="1">
            <a:off x="3435927" y="2817091"/>
            <a:ext cx="138545" cy="175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3D6F099-82FF-4DD1-9644-FE8E892A135A}"/>
              </a:ext>
            </a:extLst>
          </p:cNvPr>
          <p:cNvCxnSpPr/>
          <p:nvPr/>
        </p:nvCxnSpPr>
        <p:spPr>
          <a:xfrm flipV="1">
            <a:off x="3567545" y="2817091"/>
            <a:ext cx="138545" cy="175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E6C4A58-3970-4034-BBB8-7BE124614B5C}"/>
              </a:ext>
            </a:extLst>
          </p:cNvPr>
          <p:cNvCxnSpPr/>
          <p:nvPr/>
        </p:nvCxnSpPr>
        <p:spPr>
          <a:xfrm flipV="1">
            <a:off x="3728025" y="2826327"/>
            <a:ext cx="138545" cy="175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198C179-5D33-4D88-B4B8-84BD06B406C9}"/>
              </a:ext>
            </a:extLst>
          </p:cNvPr>
          <p:cNvCxnSpPr>
            <a:cxnSpLocks/>
            <a:endCxn id="48" idx="3"/>
          </p:cNvCxnSpPr>
          <p:nvPr/>
        </p:nvCxnSpPr>
        <p:spPr>
          <a:xfrm flipV="1">
            <a:off x="3636817" y="1647016"/>
            <a:ext cx="857274" cy="1170076"/>
          </a:xfrm>
          <a:prstGeom prst="line">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D6001B9A-BC1E-4B0E-A9EA-6A1A21200EAE}"/>
              </a:ext>
            </a:extLst>
          </p:cNvPr>
          <p:cNvSpPr/>
          <p:nvPr/>
        </p:nvSpPr>
        <p:spPr>
          <a:xfrm>
            <a:off x="4442691" y="1327741"/>
            <a:ext cx="350981" cy="3740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a:t>
            </a:r>
          </a:p>
        </p:txBody>
      </p:sp>
      <p:cxnSp>
        <p:nvCxnSpPr>
          <p:cNvPr id="51" name="Straight Connector 50">
            <a:extLst>
              <a:ext uri="{FF2B5EF4-FFF2-40B4-BE49-F238E27FC236}">
                <a16:creationId xmlns:a16="http://schemas.microsoft.com/office/drawing/2014/main" id="{C4AA445A-F808-4418-A495-FFC399024CEA}"/>
              </a:ext>
            </a:extLst>
          </p:cNvPr>
          <p:cNvCxnSpPr/>
          <p:nvPr/>
        </p:nvCxnSpPr>
        <p:spPr>
          <a:xfrm flipV="1">
            <a:off x="3636817" y="1701795"/>
            <a:ext cx="0" cy="96687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2" name="Oval 51">
            <a:extLst>
              <a:ext uri="{FF2B5EF4-FFF2-40B4-BE49-F238E27FC236}">
                <a16:creationId xmlns:a16="http://schemas.microsoft.com/office/drawing/2014/main" id="{E6D6CD2E-CAE5-4817-9D42-33359722BBD1}"/>
              </a:ext>
            </a:extLst>
          </p:cNvPr>
          <p:cNvSpPr/>
          <p:nvPr/>
        </p:nvSpPr>
        <p:spPr>
          <a:xfrm>
            <a:off x="3592644" y="2723448"/>
            <a:ext cx="111137" cy="108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4" name="Straight Connector 53">
            <a:extLst>
              <a:ext uri="{FF2B5EF4-FFF2-40B4-BE49-F238E27FC236}">
                <a16:creationId xmlns:a16="http://schemas.microsoft.com/office/drawing/2014/main" id="{314BBA31-BA60-4050-9C2D-89371E814FD0}"/>
              </a:ext>
            </a:extLst>
          </p:cNvPr>
          <p:cNvCxnSpPr/>
          <p:nvPr/>
        </p:nvCxnSpPr>
        <p:spPr>
          <a:xfrm>
            <a:off x="7509164" y="1327741"/>
            <a:ext cx="0" cy="2066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CA523B3-DE21-49B3-BA21-B5B2F1217972}"/>
              </a:ext>
            </a:extLst>
          </p:cNvPr>
          <p:cNvCxnSpPr/>
          <p:nvPr/>
        </p:nvCxnSpPr>
        <p:spPr>
          <a:xfrm>
            <a:off x="7499927" y="3394430"/>
            <a:ext cx="38700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84541FE-5A7C-4369-AEE0-B33D08E2404E}"/>
              </a:ext>
            </a:extLst>
          </p:cNvPr>
          <p:cNvCxnSpPr/>
          <p:nvPr/>
        </p:nvCxnSpPr>
        <p:spPr>
          <a:xfrm flipV="1">
            <a:off x="7499927" y="1995055"/>
            <a:ext cx="1237673" cy="1399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A360975-5BAB-4498-9B90-374E95A265C5}"/>
              </a:ext>
            </a:extLst>
          </p:cNvPr>
          <p:cNvCxnSpPr/>
          <p:nvPr/>
        </p:nvCxnSpPr>
        <p:spPr>
          <a:xfrm>
            <a:off x="8737599" y="1995056"/>
            <a:ext cx="18565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E97D49A-7E2D-4053-B341-72497D2C336E}"/>
              </a:ext>
            </a:extLst>
          </p:cNvPr>
          <p:cNvCxnSpPr>
            <a:cxnSpLocks/>
          </p:cNvCxnSpPr>
          <p:nvPr/>
        </p:nvCxnSpPr>
        <p:spPr>
          <a:xfrm>
            <a:off x="10575636" y="1995055"/>
            <a:ext cx="166255" cy="1399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F3D9430-4B14-4A4D-8387-3EB04704FD42}"/>
              </a:ext>
            </a:extLst>
          </p:cNvPr>
          <p:cNvCxnSpPr/>
          <p:nvPr/>
        </p:nvCxnSpPr>
        <p:spPr>
          <a:xfrm>
            <a:off x="10575636" y="1995055"/>
            <a:ext cx="18473" cy="139937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6" name="Oval 65">
            <a:extLst>
              <a:ext uri="{FF2B5EF4-FFF2-40B4-BE49-F238E27FC236}">
                <a16:creationId xmlns:a16="http://schemas.microsoft.com/office/drawing/2014/main" id="{EB98FB05-3B44-44A5-B7CF-64FD0800519D}"/>
              </a:ext>
            </a:extLst>
          </p:cNvPr>
          <p:cNvSpPr/>
          <p:nvPr/>
        </p:nvSpPr>
        <p:spPr>
          <a:xfrm>
            <a:off x="7897091" y="2826327"/>
            <a:ext cx="110835" cy="924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a:extLst>
              <a:ext uri="{FF2B5EF4-FFF2-40B4-BE49-F238E27FC236}">
                <a16:creationId xmlns:a16="http://schemas.microsoft.com/office/drawing/2014/main" id="{112F7D53-E086-4A51-BCFF-D0CD23E3FFF8}"/>
              </a:ext>
            </a:extLst>
          </p:cNvPr>
          <p:cNvSpPr/>
          <p:nvPr/>
        </p:nvSpPr>
        <p:spPr>
          <a:xfrm>
            <a:off x="8298873" y="2361085"/>
            <a:ext cx="110835" cy="924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Oval 67">
            <a:extLst>
              <a:ext uri="{FF2B5EF4-FFF2-40B4-BE49-F238E27FC236}">
                <a16:creationId xmlns:a16="http://schemas.microsoft.com/office/drawing/2014/main" id="{DEAEE156-A6E8-4505-AA3F-40A13112ED2A}"/>
              </a:ext>
            </a:extLst>
          </p:cNvPr>
          <p:cNvSpPr/>
          <p:nvPr/>
        </p:nvSpPr>
        <p:spPr>
          <a:xfrm>
            <a:off x="8677566" y="1948845"/>
            <a:ext cx="166255" cy="12314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Oval 68">
            <a:extLst>
              <a:ext uri="{FF2B5EF4-FFF2-40B4-BE49-F238E27FC236}">
                <a16:creationId xmlns:a16="http://schemas.microsoft.com/office/drawing/2014/main" id="{D598644A-ADAF-4774-B117-59F3C19E2720}"/>
              </a:ext>
            </a:extLst>
          </p:cNvPr>
          <p:cNvSpPr/>
          <p:nvPr/>
        </p:nvSpPr>
        <p:spPr>
          <a:xfrm>
            <a:off x="9291783" y="1951194"/>
            <a:ext cx="110835" cy="924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Oval 69">
            <a:extLst>
              <a:ext uri="{FF2B5EF4-FFF2-40B4-BE49-F238E27FC236}">
                <a16:creationId xmlns:a16="http://schemas.microsoft.com/office/drawing/2014/main" id="{70D08D35-2421-4D3B-BB8A-A8DDED039B5C}"/>
              </a:ext>
            </a:extLst>
          </p:cNvPr>
          <p:cNvSpPr/>
          <p:nvPr/>
        </p:nvSpPr>
        <p:spPr>
          <a:xfrm>
            <a:off x="9906000" y="1948845"/>
            <a:ext cx="110835" cy="924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Oval 70">
            <a:extLst>
              <a:ext uri="{FF2B5EF4-FFF2-40B4-BE49-F238E27FC236}">
                <a16:creationId xmlns:a16="http://schemas.microsoft.com/office/drawing/2014/main" id="{36BAB79D-44AF-490D-8D82-233438325678}"/>
              </a:ext>
            </a:extLst>
          </p:cNvPr>
          <p:cNvSpPr/>
          <p:nvPr/>
        </p:nvSpPr>
        <p:spPr>
          <a:xfrm>
            <a:off x="10492512" y="1948845"/>
            <a:ext cx="110835" cy="924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Oval 71">
            <a:extLst>
              <a:ext uri="{FF2B5EF4-FFF2-40B4-BE49-F238E27FC236}">
                <a16:creationId xmlns:a16="http://schemas.microsoft.com/office/drawing/2014/main" id="{CC5A88D2-812C-474B-B770-19E6186F9B91}"/>
              </a:ext>
            </a:extLst>
          </p:cNvPr>
          <p:cNvSpPr/>
          <p:nvPr/>
        </p:nvSpPr>
        <p:spPr>
          <a:xfrm>
            <a:off x="10497132" y="1948845"/>
            <a:ext cx="106216" cy="12313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4" name="Straight Connector 73">
            <a:extLst>
              <a:ext uri="{FF2B5EF4-FFF2-40B4-BE49-F238E27FC236}">
                <a16:creationId xmlns:a16="http://schemas.microsoft.com/office/drawing/2014/main" id="{06A2F75E-EB64-4CAB-8A39-716D50A514D6}"/>
              </a:ext>
            </a:extLst>
          </p:cNvPr>
          <p:cNvCxnSpPr>
            <a:cxnSpLocks/>
            <a:stCxn id="68" idx="4"/>
          </p:cNvCxnSpPr>
          <p:nvPr/>
        </p:nvCxnSpPr>
        <p:spPr>
          <a:xfrm flipH="1">
            <a:off x="8732984" y="2071986"/>
            <a:ext cx="27710" cy="132244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AD02A7DC-4EA3-4DEF-A537-B08B5F245CA4}"/>
              </a:ext>
            </a:extLst>
          </p:cNvPr>
          <p:cNvCxnSpPr/>
          <p:nvPr/>
        </p:nvCxnSpPr>
        <p:spPr>
          <a:xfrm flipV="1">
            <a:off x="7499927" y="1327741"/>
            <a:ext cx="9237" cy="2066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A5D3C1DA-B714-487D-AEB4-A2520A421243}"/>
              </a:ext>
            </a:extLst>
          </p:cNvPr>
          <p:cNvCxnSpPr/>
          <p:nvPr/>
        </p:nvCxnSpPr>
        <p:spPr>
          <a:xfrm>
            <a:off x="7499926" y="3394429"/>
            <a:ext cx="39670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C2294DF5-FD85-4738-AB48-C4927A703863}"/>
              </a:ext>
            </a:extLst>
          </p:cNvPr>
          <p:cNvSpPr txBox="1"/>
          <p:nvPr/>
        </p:nvSpPr>
        <p:spPr>
          <a:xfrm rot="16200000">
            <a:off x="6816581" y="2299187"/>
            <a:ext cx="1099083" cy="369332"/>
          </a:xfrm>
          <a:prstGeom prst="rect">
            <a:avLst/>
          </a:prstGeom>
          <a:noFill/>
        </p:spPr>
        <p:txBody>
          <a:bodyPr wrap="none" rtlCol="0">
            <a:spAutoFit/>
          </a:bodyPr>
          <a:lstStyle/>
          <a:p>
            <a:r>
              <a:rPr lang="en-IN" dirty="0"/>
              <a:t>FORCE (F)</a:t>
            </a:r>
          </a:p>
        </p:txBody>
      </p:sp>
      <p:sp>
        <p:nvSpPr>
          <p:cNvPr id="80" name="TextBox 79">
            <a:extLst>
              <a:ext uri="{FF2B5EF4-FFF2-40B4-BE49-F238E27FC236}">
                <a16:creationId xmlns:a16="http://schemas.microsoft.com/office/drawing/2014/main" id="{86FE8091-EE00-4D1F-AF8E-DE425F06A7B5}"/>
              </a:ext>
            </a:extLst>
          </p:cNvPr>
          <p:cNvSpPr txBox="1"/>
          <p:nvPr/>
        </p:nvSpPr>
        <p:spPr>
          <a:xfrm>
            <a:off x="8448405" y="3446033"/>
            <a:ext cx="2553577" cy="369332"/>
          </a:xfrm>
          <a:prstGeom prst="rect">
            <a:avLst/>
          </a:prstGeom>
          <a:noFill/>
        </p:spPr>
        <p:txBody>
          <a:bodyPr wrap="square" rtlCol="0">
            <a:spAutoFit/>
          </a:bodyPr>
          <a:lstStyle/>
          <a:p>
            <a:r>
              <a:rPr lang="en-IN" dirty="0"/>
              <a:t>DISPLACEMENT (     )</a:t>
            </a:r>
          </a:p>
        </p:txBody>
      </p:sp>
      <p:sp>
        <p:nvSpPr>
          <p:cNvPr id="81" name="TextBox 80">
            <a:extLst>
              <a:ext uri="{FF2B5EF4-FFF2-40B4-BE49-F238E27FC236}">
                <a16:creationId xmlns:a16="http://schemas.microsoft.com/office/drawing/2014/main" id="{3D6BD301-D8D9-49B7-9409-0740F2B984B9}"/>
              </a:ext>
            </a:extLst>
          </p:cNvPr>
          <p:cNvSpPr txBox="1"/>
          <p:nvPr/>
        </p:nvSpPr>
        <p:spPr>
          <a:xfrm>
            <a:off x="2017663" y="1400877"/>
            <a:ext cx="617477" cy="369332"/>
          </a:xfrm>
          <a:prstGeom prst="rect">
            <a:avLst/>
          </a:prstGeom>
          <a:noFill/>
        </p:spPr>
        <p:txBody>
          <a:bodyPr wrap="none" rtlCol="0">
            <a:spAutoFit/>
          </a:bodyPr>
          <a:lstStyle/>
          <a:p>
            <a:r>
              <a:rPr lang="en-IN" dirty="0"/>
              <a:t>n x F</a:t>
            </a:r>
          </a:p>
        </p:txBody>
      </p:sp>
      <p:sp>
        <p:nvSpPr>
          <p:cNvPr id="82" name="Arrow: Right 81">
            <a:extLst>
              <a:ext uri="{FF2B5EF4-FFF2-40B4-BE49-F238E27FC236}">
                <a16:creationId xmlns:a16="http://schemas.microsoft.com/office/drawing/2014/main" id="{4D2BABF8-BD71-4943-8AE1-87AA5AE7B908}"/>
              </a:ext>
            </a:extLst>
          </p:cNvPr>
          <p:cNvSpPr/>
          <p:nvPr/>
        </p:nvSpPr>
        <p:spPr>
          <a:xfrm>
            <a:off x="2794376" y="1469292"/>
            <a:ext cx="387929" cy="232503"/>
          </a:xfrm>
          <a:prstGeom prst="rightArrow">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cxnSp>
        <p:nvCxnSpPr>
          <p:cNvPr id="84" name="Straight Connector 83">
            <a:extLst>
              <a:ext uri="{FF2B5EF4-FFF2-40B4-BE49-F238E27FC236}">
                <a16:creationId xmlns:a16="http://schemas.microsoft.com/office/drawing/2014/main" id="{00EF582A-944C-40AE-A3F4-C63EC04EC0FA}"/>
              </a:ext>
            </a:extLst>
          </p:cNvPr>
          <p:cNvCxnSpPr/>
          <p:nvPr/>
        </p:nvCxnSpPr>
        <p:spPr>
          <a:xfrm flipV="1">
            <a:off x="3636817" y="1087597"/>
            <a:ext cx="0" cy="191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7A0D533-ACC1-4BD3-88E6-0ED498BA4189}"/>
              </a:ext>
            </a:extLst>
          </p:cNvPr>
          <p:cNvCxnSpPr/>
          <p:nvPr/>
        </p:nvCxnSpPr>
        <p:spPr>
          <a:xfrm flipV="1">
            <a:off x="3805375" y="1087597"/>
            <a:ext cx="0" cy="191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7A1DE2A-9859-4525-AE3E-02551055D11F}"/>
              </a:ext>
            </a:extLst>
          </p:cNvPr>
          <p:cNvCxnSpPr/>
          <p:nvPr/>
        </p:nvCxnSpPr>
        <p:spPr>
          <a:xfrm flipV="1">
            <a:off x="3967018" y="1087597"/>
            <a:ext cx="0" cy="191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EB8A2EA-36FA-447F-BA57-FF7A59CED7B9}"/>
              </a:ext>
            </a:extLst>
          </p:cNvPr>
          <p:cNvCxnSpPr/>
          <p:nvPr/>
        </p:nvCxnSpPr>
        <p:spPr>
          <a:xfrm flipV="1">
            <a:off x="4179454" y="1087597"/>
            <a:ext cx="0" cy="191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203C128-867A-4DCF-A442-2FD6E3B6161D}"/>
              </a:ext>
            </a:extLst>
          </p:cNvPr>
          <p:cNvCxnSpPr/>
          <p:nvPr/>
        </p:nvCxnSpPr>
        <p:spPr>
          <a:xfrm flipV="1">
            <a:off x="4373418" y="1087597"/>
            <a:ext cx="0" cy="191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3375C2-93B0-4988-B58D-BCC78A73E4C9}"/>
              </a:ext>
            </a:extLst>
          </p:cNvPr>
          <p:cNvCxnSpPr/>
          <p:nvPr/>
        </p:nvCxnSpPr>
        <p:spPr>
          <a:xfrm flipV="1">
            <a:off x="4618181" y="1111835"/>
            <a:ext cx="0" cy="191668"/>
          </a:xfrm>
          <a:prstGeom prst="line">
            <a:avLst/>
          </a:prstGeom>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B9781F23-07FD-40F8-9E6A-7EB21AB6C80E}"/>
              </a:ext>
            </a:extLst>
          </p:cNvPr>
          <p:cNvSpPr txBox="1"/>
          <p:nvPr/>
        </p:nvSpPr>
        <p:spPr>
          <a:xfrm>
            <a:off x="3669613" y="840847"/>
            <a:ext cx="191187" cy="307777"/>
          </a:xfrm>
          <a:prstGeom prst="rect">
            <a:avLst/>
          </a:prstGeom>
          <a:noFill/>
        </p:spPr>
        <p:txBody>
          <a:bodyPr wrap="square" rtlCol="0">
            <a:spAutoFit/>
          </a:bodyPr>
          <a:lstStyle/>
          <a:p>
            <a:r>
              <a:rPr lang="en-IN" sz="1400" dirty="0"/>
              <a:t>1</a:t>
            </a:r>
          </a:p>
        </p:txBody>
      </p:sp>
      <p:sp>
        <p:nvSpPr>
          <p:cNvPr id="92" name="TextBox 91">
            <a:extLst>
              <a:ext uri="{FF2B5EF4-FFF2-40B4-BE49-F238E27FC236}">
                <a16:creationId xmlns:a16="http://schemas.microsoft.com/office/drawing/2014/main" id="{B8CA001F-A194-4DDA-AF6D-71D982C3670F}"/>
              </a:ext>
            </a:extLst>
          </p:cNvPr>
          <p:cNvSpPr txBox="1"/>
          <p:nvPr/>
        </p:nvSpPr>
        <p:spPr>
          <a:xfrm>
            <a:off x="3797297" y="848195"/>
            <a:ext cx="191187" cy="307777"/>
          </a:xfrm>
          <a:prstGeom prst="rect">
            <a:avLst/>
          </a:prstGeom>
          <a:noFill/>
        </p:spPr>
        <p:txBody>
          <a:bodyPr wrap="square" rtlCol="0">
            <a:spAutoFit/>
          </a:bodyPr>
          <a:lstStyle/>
          <a:p>
            <a:r>
              <a:rPr lang="en-IN" sz="1400" dirty="0"/>
              <a:t>1</a:t>
            </a:r>
          </a:p>
        </p:txBody>
      </p:sp>
      <p:sp>
        <p:nvSpPr>
          <p:cNvPr id="94" name="TextBox 93">
            <a:extLst>
              <a:ext uri="{FF2B5EF4-FFF2-40B4-BE49-F238E27FC236}">
                <a16:creationId xmlns:a16="http://schemas.microsoft.com/office/drawing/2014/main" id="{85A9C21B-DA4B-4FCB-8FD0-FFBD80A2ED19}"/>
              </a:ext>
            </a:extLst>
          </p:cNvPr>
          <p:cNvSpPr txBox="1"/>
          <p:nvPr/>
        </p:nvSpPr>
        <p:spPr>
          <a:xfrm>
            <a:off x="3797197" y="848195"/>
            <a:ext cx="276037" cy="310719"/>
          </a:xfrm>
          <a:prstGeom prst="rect">
            <a:avLst/>
          </a:prstGeom>
          <a:noFill/>
        </p:spPr>
        <p:txBody>
          <a:bodyPr wrap="square" rtlCol="0">
            <a:spAutoFit/>
          </a:bodyPr>
          <a:lstStyle/>
          <a:p>
            <a:r>
              <a:rPr lang="en-IN" sz="1400" dirty="0"/>
              <a:t>2</a:t>
            </a:r>
          </a:p>
        </p:txBody>
      </p:sp>
      <p:sp>
        <p:nvSpPr>
          <p:cNvPr id="95" name="TextBox 94">
            <a:extLst>
              <a:ext uri="{FF2B5EF4-FFF2-40B4-BE49-F238E27FC236}">
                <a16:creationId xmlns:a16="http://schemas.microsoft.com/office/drawing/2014/main" id="{F17F7A1D-028D-4653-BBF5-37694FF16F4E}"/>
              </a:ext>
            </a:extLst>
          </p:cNvPr>
          <p:cNvSpPr txBox="1"/>
          <p:nvPr/>
        </p:nvSpPr>
        <p:spPr>
          <a:xfrm>
            <a:off x="4026067" y="840847"/>
            <a:ext cx="276038" cy="307777"/>
          </a:xfrm>
          <a:prstGeom prst="rect">
            <a:avLst/>
          </a:prstGeom>
          <a:noFill/>
        </p:spPr>
        <p:txBody>
          <a:bodyPr wrap="none" rtlCol="0">
            <a:spAutoFit/>
          </a:bodyPr>
          <a:lstStyle/>
          <a:p>
            <a:r>
              <a:rPr lang="en-IN" sz="1400" dirty="0"/>
              <a:t>3</a:t>
            </a:r>
          </a:p>
        </p:txBody>
      </p:sp>
      <p:sp>
        <p:nvSpPr>
          <p:cNvPr id="96" name="TextBox 95">
            <a:extLst>
              <a:ext uri="{FF2B5EF4-FFF2-40B4-BE49-F238E27FC236}">
                <a16:creationId xmlns:a16="http://schemas.microsoft.com/office/drawing/2014/main" id="{105AE17C-ABF4-40DC-9B9D-B1DB941A006F}"/>
              </a:ext>
            </a:extLst>
          </p:cNvPr>
          <p:cNvSpPr txBox="1"/>
          <p:nvPr/>
        </p:nvSpPr>
        <p:spPr>
          <a:xfrm>
            <a:off x="4207908" y="830370"/>
            <a:ext cx="276038" cy="307777"/>
          </a:xfrm>
          <a:prstGeom prst="rect">
            <a:avLst/>
          </a:prstGeom>
          <a:noFill/>
        </p:spPr>
        <p:txBody>
          <a:bodyPr wrap="none" rtlCol="0">
            <a:spAutoFit/>
          </a:bodyPr>
          <a:lstStyle/>
          <a:p>
            <a:r>
              <a:rPr lang="en-IN" sz="1400" dirty="0"/>
              <a:t>4</a:t>
            </a:r>
          </a:p>
        </p:txBody>
      </p:sp>
      <p:sp>
        <p:nvSpPr>
          <p:cNvPr id="97" name="TextBox 96">
            <a:extLst>
              <a:ext uri="{FF2B5EF4-FFF2-40B4-BE49-F238E27FC236}">
                <a16:creationId xmlns:a16="http://schemas.microsoft.com/office/drawing/2014/main" id="{67BB243A-5A06-4AAA-A566-DE09A737ACC8}"/>
              </a:ext>
            </a:extLst>
          </p:cNvPr>
          <p:cNvSpPr txBox="1"/>
          <p:nvPr/>
        </p:nvSpPr>
        <p:spPr>
          <a:xfrm>
            <a:off x="4517634" y="833457"/>
            <a:ext cx="276038" cy="307777"/>
          </a:xfrm>
          <a:prstGeom prst="rect">
            <a:avLst/>
          </a:prstGeom>
          <a:noFill/>
        </p:spPr>
        <p:txBody>
          <a:bodyPr wrap="none" rtlCol="0">
            <a:spAutoFit/>
          </a:bodyPr>
          <a:lstStyle/>
          <a:p>
            <a:r>
              <a:rPr lang="en-IN" sz="1400" dirty="0"/>
              <a:t>5</a:t>
            </a:r>
          </a:p>
        </p:txBody>
      </p:sp>
      <p:sp>
        <p:nvSpPr>
          <p:cNvPr id="99" name="Isosceles Triangle 98">
            <a:extLst>
              <a:ext uri="{FF2B5EF4-FFF2-40B4-BE49-F238E27FC236}">
                <a16:creationId xmlns:a16="http://schemas.microsoft.com/office/drawing/2014/main" id="{07855944-1E1A-47E8-8711-8A32FC19FEBC}"/>
              </a:ext>
            </a:extLst>
          </p:cNvPr>
          <p:cNvSpPr/>
          <p:nvPr/>
        </p:nvSpPr>
        <p:spPr>
          <a:xfrm>
            <a:off x="4005250" y="848195"/>
            <a:ext cx="84659" cy="104055"/>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Isosceles Triangle 99">
            <a:extLst>
              <a:ext uri="{FF2B5EF4-FFF2-40B4-BE49-F238E27FC236}">
                <a16:creationId xmlns:a16="http://schemas.microsoft.com/office/drawing/2014/main" id="{27EBD752-9720-4E0A-B8B4-2FD4563CCE76}"/>
              </a:ext>
            </a:extLst>
          </p:cNvPr>
          <p:cNvSpPr/>
          <p:nvPr/>
        </p:nvSpPr>
        <p:spPr>
          <a:xfrm>
            <a:off x="4215468" y="848195"/>
            <a:ext cx="84659" cy="104055"/>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Isosceles Triangle 100">
            <a:extLst>
              <a:ext uri="{FF2B5EF4-FFF2-40B4-BE49-F238E27FC236}">
                <a16:creationId xmlns:a16="http://schemas.microsoft.com/office/drawing/2014/main" id="{C2515819-DD4A-41FB-AC2F-F65586DAB0C9}"/>
              </a:ext>
            </a:extLst>
          </p:cNvPr>
          <p:cNvSpPr/>
          <p:nvPr/>
        </p:nvSpPr>
        <p:spPr>
          <a:xfrm>
            <a:off x="4458461" y="860304"/>
            <a:ext cx="84659" cy="104055"/>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Isosceles Triangle 101">
            <a:extLst>
              <a:ext uri="{FF2B5EF4-FFF2-40B4-BE49-F238E27FC236}">
                <a16:creationId xmlns:a16="http://schemas.microsoft.com/office/drawing/2014/main" id="{1E0C6CFA-5659-421D-9F38-A3FE3266A2A6}"/>
              </a:ext>
            </a:extLst>
          </p:cNvPr>
          <p:cNvSpPr/>
          <p:nvPr/>
        </p:nvSpPr>
        <p:spPr>
          <a:xfrm>
            <a:off x="3821840" y="833733"/>
            <a:ext cx="84659" cy="104055"/>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Isosceles Triangle 102">
            <a:extLst>
              <a:ext uri="{FF2B5EF4-FFF2-40B4-BE49-F238E27FC236}">
                <a16:creationId xmlns:a16="http://schemas.microsoft.com/office/drawing/2014/main" id="{A652E80F-2B46-4FF5-94FE-4C196282931E}"/>
              </a:ext>
            </a:extLst>
          </p:cNvPr>
          <p:cNvSpPr/>
          <p:nvPr/>
        </p:nvSpPr>
        <p:spPr>
          <a:xfrm>
            <a:off x="3645201" y="852928"/>
            <a:ext cx="84659" cy="104055"/>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0" name="Straight Arrow Connector 109">
            <a:extLst>
              <a:ext uri="{FF2B5EF4-FFF2-40B4-BE49-F238E27FC236}">
                <a16:creationId xmlns:a16="http://schemas.microsoft.com/office/drawing/2014/main" id="{4ADDF478-BA90-4379-95AA-8DE8BAB65ED6}"/>
              </a:ext>
            </a:extLst>
          </p:cNvPr>
          <p:cNvCxnSpPr>
            <a:cxnSpLocks/>
          </p:cNvCxnSpPr>
          <p:nvPr/>
        </p:nvCxnSpPr>
        <p:spPr>
          <a:xfrm flipH="1">
            <a:off x="8778272" y="1462018"/>
            <a:ext cx="278393" cy="4795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1" name="TextBox 110">
            <a:extLst>
              <a:ext uri="{FF2B5EF4-FFF2-40B4-BE49-F238E27FC236}">
                <a16:creationId xmlns:a16="http://schemas.microsoft.com/office/drawing/2014/main" id="{3F3BA085-7346-4C3C-93CE-B94B2A863DEF}"/>
              </a:ext>
            </a:extLst>
          </p:cNvPr>
          <p:cNvSpPr txBox="1"/>
          <p:nvPr/>
        </p:nvSpPr>
        <p:spPr>
          <a:xfrm>
            <a:off x="8604912" y="1148383"/>
            <a:ext cx="979820"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Yielding</a:t>
            </a:r>
          </a:p>
        </p:txBody>
      </p:sp>
      <p:cxnSp>
        <p:nvCxnSpPr>
          <p:cNvPr id="113" name="Straight Arrow Connector 112">
            <a:extLst>
              <a:ext uri="{FF2B5EF4-FFF2-40B4-BE49-F238E27FC236}">
                <a16:creationId xmlns:a16="http://schemas.microsoft.com/office/drawing/2014/main" id="{922D9E6A-C066-4CA1-950D-57A02ACA45CD}"/>
              </a:ext>
            </a:extLst>
          </p:cNvPr>
          <p:cNvCxnSpPr>
            <a:cxnSpLocks/>
          </p:cNvCxnSpPr>
          <p:nvPr/>
        </p:nvCxnSpPr>
        <p:spPr>
          <a:xfrm flipH="1">
            <a:off x="10581270" y="1510441"/>
            <a:ext cx="344739" cy="4311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4" name="TextBox 113">
            <a:extLst>
              <a:ext uri="{FF2B5EF4-FFF2-40B4-BE49-F238E27FC236}">
                <a16:creationId xmlns:a16="http://schemas.microsoft.com/office/drawing/2014/main" id="{70843057-F925-4DA6-8D76-295EBF29816B}"/>
              </a:ext>
            </a:extLst>
          </p:cNvPr>
          <p:cNvSpPr txBox="1"/>
          <p:nvPr/>
        </p:nvSpPr>
        <p:spPr>
          <a:xfrm>
            <a:off x="10455627" y="1183431"/>
            <a:ext cx="1736373"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Point of collapse</a:t>
            </a:r>
          </a:p>
        </p:txBody>
      </p:sp>
      <p:sp>
        <p:nvSpPr>
          <p:cNvPr id="118" name="Isosceles Triangle 117">
            <a:extLst>
              <a:ext uri="{FF2B5EF4-FFF2-40B4-BE49-F238E27FC236}">
                <a16:creationId xmlns:a16="http://schemas.microsoft.com/office/drawing/2014/main" id="{551D2428-3F63-44C2-86DE-50174819A84C}"/>
              </a:ext>
            </a:extLst>
          </p:cNvPr>
          <p:cNvSpPr/>
          <p:nvPr/>
        </p:nvSpPr>
        <p:spPr>
          <a:xfrm>
            <a:off x="10189899" y="3612168"/>
            <a:ext cx="45719" cy="14329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Isosceles Triangle 118">
            <a:extLst>
              <a:ext uri="{FF2B5EF4-FFF2-40B4-BE49-F238E27FC236}">
                <a16:creationId xmlns:a16="http://schemas.microsoft.com/office/drawing/2014/main" id="{E5445A42-D025-4A0B-A03F-0ED72240E111}"/>
              </a:ext>
            </a:extLst>
          </p:cNvPr>
          <p:cNvSpPr/>
          <p:nvPr/>
        </p:nvSpPr>
        <p:spPr>
          <a:xfrm>
            <a:off x="10116766" y="3497766"/>
            <a:ext cx="203207" cy="224554"/>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4188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DBE8DF-E2EC-429B-88E8-2F90217B40C0}"/>
              </a:ext>
            </a:extLst>
          </p:cNvPr>
          <p:cNvSpPr/>
          <p:nvPr/>
        </p:nvSpPr>
        <p:spPr>
          <a:xfrm>
            <a:off x="767516" y="2665350"/>
            <a:ext cx="7283776" cy="3464025"/>
          </a:xfrm>
          <a:prstGeom prst="rect">
            <a:avLst/>
          </a:prstGeom>
        </p:spPr>
        <p:txBody>
          <a:bodyPr wrap="square">
            <a:spAutoFit/>
          </a:bodyPr>
          <a:lstStyle/>
          <a:p>
            <a:pPr>
              <a:lnSpc>
                <a:spcPct val="150000"/>
              </a:lnSpc>
              <a:spcAft>
                <a:spcPts val="800"/>
              </a:spcAft>
            </a:pPr>
            <a:r>
              <a:rPr lang="en-IN" b="1" dirty="0">
                <a:solidFill>
                  <a:srgbClr val="00B050"/>
                </a:solidFill>
                <a:latin typeface="Times New Roman" panose="02020603050405020304" pitchFamily="18" charset="0"/>
                <a:ea typeface="Times New Roman" panose="02020603050405020304" pitchFamily="18" charset="0"/>
                <a:cs typeface="Times New Roman" panose="02020603050405020304" pitchFamily="18" charset="0"/>
              </a:rPr>
              <a:t>Why Cable stayed bridges?</a:t>
            </a:r>
            <a:endParaRPr lang="en-IN" sz="1600" dirty="0">
              <a:solidFill>
                <a:srgbClr val="00B050"/>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IN" dirty="0">
                <a:latin typeface="Times New Roman" panose="02020603050405020304" pitchFamily="18" charset="0"/>
                <a:ea typeface="Times New Roman" panose="02020603050405020304" pitchFamily="18" charset="0"/>
                <a:cs typeface="Times New Roman" panose="02020603050405020304" pitchFamily="18" charset="0"/>
              </a:rPr>
              <a:t>It has higher stiffness (Bending &amp; Torsional stiffness)</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IN" dirty="0">
                <a:latin typeface="Times New Roman" panose="02020603050405020304" pitchFamily="18" charset="0"/>
                <a:ea typeface="Times New Roman" panose="02020603050405020304" pitchFamily="18" charset="0"/>
                <a:cs typeface="Times New Roman" panose="02020603050405020304" pitchFamily="18" charset="0"/>
              </a:rPr>
              <a:t>Volume of traffic needs to be catered</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IN" dirty="0">
                <a:latin typeface="Times New Roman" panose="02020603050405020304" pitchFamily="18" charset="0"/>
                <a:ea typeface="Times New Roman" panose="02020603050405020304" pitchFamily="18" charset="0"/>
                <a:cs typeface="Times New Roman" panose="02020603050405020304" pitchFamily="18" charset="0"/>
              </a:rPr>
              <a:t>Self-supporting structure</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IN" dirty="0">
                <a:latin typeface="Times New Roman" panose="02020603050405020304" pitchFamily="18" charset="0"/>
                <a:ea typeface="Times New Roman" panose="02020603050405020304" pitchFamily="18" charset="0"/>
                <a:cs typeface="Times New Roman" panose="02020603050405020304" pitchFamily="18" charset="0"/>
              </a:rPr>
              <a:t>Concrete compressive strength can be utilized to its maximum</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IN" dirty="0">
                <a:latin typeface="Times New Roman" panose="02020603050405020304" pitchFamily="18" charset="0"/>
                <a:ea typeface="Times New Roman" panose="02020603050405020304" pitchFamily="18" charset="0"/>
                <a:cs typeface="Times New Roman" panose="02020603050405020304" pitchFamily="18" charset="0"/>
              </a:rPr>
              <a:t>Deck undergoes more compression during live load which is very unlikely in other kind of bridges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4A348C4E-0850-4EA5-9084-17AA51737156}"/>
              </a:ext>
            </a:extLst>
          </p:cNvPr>
          <p:cNvSpPr txBox="1"/>
          <p:nvPr/>
        </p:nvSpPr>
        <p:spPr>
          <a:xfrm>
            <a:off x="3147083" y="286275"/>
            <a:ext cx="6841809" cy="523220"/>
          </a:xfrm>
          <a:prstGeom prst="rect">
            <a:avLst/>
          </a:prstGeom>
          <a:noFill/>
        </p:spPr>
        <p:txBody>
          <a:bodyPr wrap="none" rtlCol="0">
            <a:spAutoFit/>
          </a:bodyPr>
          <a:lstStyle/>
          <a:p>
            <a:r>
              <a:rPr lang="en-IN" sz="2800" b="1" dirty="0">
                <a:ln w="0"/>
                <a:solidFill>
                  <a:srgbClr val="00B0F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 INTRODUCTION TO CABLE BRIDGE</a:t>
            </a:r>
          </a:p>
        </p:txBody>
      </p:sp>
      <p:sp>
        <p:nvSpPr>
          <p:cNvPr id="6" name="Rectangle 5">
            <a:extLst>
              <a:ext uri="{FF2B5EF4-FFF2-40B4-BE49-F238E27FC236}">
                <a16:creationId xmlns:a16="http://schemas.microsoft.com/office/drawing/2014/main" id="{E289977C-B8C3-4BF6-88D0-F2132DF2ABC4}"/>
              </a:ext>
            </a:extLst>
          </p:cNvPr>
          <p:cNvSpPr/>
          <p:nvPr/>
        </p:nvSpPr>
        <p:spPr>
          <a:xfrm>
            <a:off x="514597" y="1157991"/>
            <a:ext cx="11755224" cy="873572"/>
          </a:xfrm>
          <a:prstGeom prst="rect">
            <a:avLst/>
          </a:prstGeom>
        </p:spPr>
        <p:txBody>
          <a:bodyPr wrap="square">
            <a:spAutoFit/>
          </a:bodyPr>
          <a:lstStyle/>
          <a:p>
            <a:pPr>
              <a:lnSpc>
                <a:spcPct val="150000"/>
              </a:lnSpc>
            </a:pPr>
            <a:r>
              <a:rPr lang="en-US" dirty="0">
                <a:latin typeface="Times New Roman" panose="02020603050405020304" pitchFamily="18" charset="0"/>
                <a:cs typeface="Times New Roman" panose="02020603050405020304" pitchFamily="18" charset="0"/>
              </a:rPr>
              <a:t>A cable-stayed bridge is a type of suspension bridge in which the bridge deck is directly supported by cables (or stays) </a:t>
            </a:r>
          </a:p>
          <a:p>
            <a:pPr>
              <a:lnSpc>
                <a:spcPct val="150000"/>
              </a:lnSpc>
            </a:pPr>
            <a:r>
              <a:rPr lang="en-US" dirty="0">
                <a:latin typeface="Times New Roman" panose="02020603050405020304" pitchFamily="18" charset="0"/>
                <a:cs typeface="Times New Roman" panose="02020603050405020304" pitchFamily="18" charset="0"/>
              </a:rPr>
              <a:t>that are connected to one or more vertical pylons or towers.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7409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A5D41D-E388-49BB-9801-69FE3B8F6ACD}"/>
              </a:ext>
            </a:extLst>
          </p:cNvPr>
          <p:cNvSpPr/>
          <p:nvPr/>
        </p:nvSpPr>
        <p:spPr>
          <a:xfrm>
            <a:off x="516586" y="951550"/>
            <a:ext cx="2129750" cy="374077"/>
          </a:xfrm>
          <a:prstGeom prst="rect">
            <a:avLst/>
          </a:prstGeom>
        </p:spPr>
        <p:txBody>
          <a:bodyPr wrap="none">
            <a:spAutoFit/>
          </a:bodyPr>
          <a:lstStyle/>
          <a:p>
            <a:pPr>
              <a:lnSpc>
                <a:spcPct val="107000"/>
              </a:lnSpc>
              <a:spcAft>
                <a:spcPts val="800"/>
              </a:spcAft>
            </a:pPr>
            <a:r>
              <a:rPr lang="en-IN" b="1" dirty="0">
                <a:solidFill>
                  <a:srgbClr val="00B050"/>
                </a:solidFill>
                <a:latin typeface="Times New Roman" panose="02020603050405020304" pitchFamily="18" charset="0"/>
                <a:ea typeface="Times New Roman" panose="02020603050405020304" pitchFamily="18" charset="0"/>
                <a:cs typeface="Times New Roman" panose="02020603050405020304" pitchFamily="18" charset="0"/>
              </a:rPr>
              <a:t>Initial Cable Forces</a:t>
            </a:r>
            <a:endParaRPr lang="en-IN" sz="14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B4168207-1A15-4526-B7A1-1C8A4FFA31D0}"/>
              </a:ext>
            </a:extLst>
          </p:cNvPr>
          <p:cNvSpPr/>
          <p:nvPr/>
        </p:nvSpPr>
        <p:spPr>
          <a:xfrm>
            <a:off x="543966" y="1507430"/>
            <a:ext cx="4311308" cy="374077"/>
          </a:xfrm>
          <a:prstGeom prst="rect">
            <a:avLst/>
          </a:prstGeom>
        </p:spPr>
        <p:txBody>
          <a:bodyPr wrap="none">
            <a:spAutoFit/>
          </a:bodyPr>
          <a:lstStyle/>
          <a:p>
            <a:pPr>
              <a:lnSpc>
                <a:spcPct val="107000"/>
              </a:lnSpc>
              <a:spcAft>
                <a:spcPts val="8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(1) Traditional "Zero Displacement" Method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DAFDD55C-A8C1-43F9-87E8-6379557BF5CD}"/>
              </a:ext>
            </a:extLst>
          </p:cNvPr>
          <p:cNvSpPr/>
          <p:nvPr/>
        </p:nvSpPr>
        <p:spPr>
          <a:xfrm>
            <a:off x="543966" y="2223867"/>
            <a:ext cx="2986715" cy="374077"/>
          </a:xfrm>
          <a:prstGeom prst="rect">
            <a:avLst/>
          </a:prstGeom>
        </p:spPr>
        <p:txBody>
          <a:bodyPr wrap="none">
            <a:spAutoFit/>
          </a:bodyPr>
          <a:lstStyle/>
          <a:p>
            <a:pPr>
              <a:lnSpc>
                <a:spcPct val="107000"/>
              </a:lnSpc>
              <a:spcAft>
                <a:spcPts val="8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(2) Force Equilibrium Method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C99E7B1B-CA1A-4014-8D3B-5818AB11F895}"/>
              </a:ext>
            </a:extLst>
          </p:cNvPr>
          <p:cNvSpPr/>
          <p:nvPr/>
        </p:nvSpPr>
        <p:spPr>
          <a:xfrm>
            <a:off x="543966" y="2940304"/>
            <a:ext cx="1813317" cy="374077"/>
          </a:xfrm>
          <a:prstGeom prst="rect">
            <a:avLst/>
          </a:prstGeom>
        </p:spPr>
        <p:txBody>
          <a:bodyPr wrap="none">
            <a:spAutoFit/>
          </a:bodyPr>
          <a:lstStyle/>
          <a:p>
            <a:pPr>
              <a:lnSpc>
                <a:spcPct val="107000"/>
              </a:lnSpc>
              <a:spcAft>
                <a:spcPts val="8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(3) Force Method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4EE11FC2-4544-4BD3-8E10-54D2DE6704C2}"/>
              </a:ext>
            </a:extLst>
          </p:cNvPr>
          <p:cNvSpPr/>
          <p:nvPr/>
        </p:nvSpPr>
        <p:spPr>
          <a:xfrm>
            <a:off x="543966" y="3543620"/>
            <a:ext cx="3993401" cy="374077"/>
          </a:xfrm>
          <a:prstGeom prst="rect">
            <a:avLst/>
          </a:prstGeom>
        </p:spPr>
        <p:txBody>
          <a:bodyPr wrap="none">
            <a:spAutoFit/>
          </a:bodyPr>
          <a:lstStyle/>
          <a:p>
            <a:pPr>
              <a:lnSpc>
                <a:spcPct val="107000"/>
              </a:lnSpc>
              <a:spcAft>
                <a:spcPts val="800"/>
              </a:spcAft>
            </a:pPr>
            <a:r>
              <a:rPr lang="en-IN"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(4) Unknown Load Factor in Midas Civil</a:t>
            </a:r>
            <a:endParaRPr lang="en-IN"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21ACB61A-993E-4A9C-ABA3-892F38409F74}"/>
              </a:ext>
            </a:extLst>
          </p:cNvPr>
          <p:cNvSpPr/>
          <p:nvPr/>
        </p:nvSpPr>
        <p:spPr>
          <a:xfrm>
            <a:off x="543966" y="4188957"/>
            <a:ext cx="2102370" cy="368755"/>
          </a:xfrm>
          <a:prstGeom prst="rect">
            <a:avLst/>
          </a:prstGeom>
        </p:spPr>
        <p:txBody>
          <a:bodyPr wrap="none">
            <a:spAutoFit/>
          </a:bodyPr>
          <a:lstStyle/>
          <a:p>
            <a:pPr>
              <a:lnSpc>
                <a:spcPct val="107000"/>
              </a:lnSpc>
              <a:spcBef>
                <a:spcPts val="200"/>
              </a:spcBef>
              <a:spcAft>
                <a:spcPts val="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(5) Tuning of Cables</a:t>
            </a:r>
            <a:endParaRPr lang="en-IN" b="1"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A8796A2-7178-4E00-82E3-4B7F16F45DDA}"/>
              </a:ext>
            </a:extLst>
          </p:cNvPr>
          <p:cNvSpPr txBox="1"/>
          <p:nvPr/>
        </p:nvSpPr>
        <p:spPr>
          <a:xfrm>
            <a:off x="516586" y="218625"/>
            <a:ext cx="7978018"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10.5 METHOD OF DETERMINATION OF CABLE FORCES</a:t>
            </a:r>
          </a:p>
        </p:txBody>
      </p:sp>
    </p:spTree>
    <p:extLst>
      <p:ext uri="{BB962C8B-B14F-4D97-AF65-F5344CB8AC3E}">
        <p14:creationId xmlns:p14="http://schemas.microsoft.com/office/powerpoint/2010/main" val="20838481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BA96AF-D742-4472-B011-D57B041689E7}"/>
              </a:ext>
            </a:extLst>
          </p:cNvPr>
          <p:cNvPicPr/>
          <p:nvPr/>
        </p:nvPicPr>
        <p:blipFill>
          <a:blip r:embed="rId2">
            <a:extLst>
              <a:ext uri="{28A0092B-C50C-407E-A947-70E740481C1C}">
                <a14:useLocalDpi xmlns:a14="http://schemas.microsoft.com/office/drawing/2010/main" val="0"/>
              </a:ext>
            </a:extLst>
          </a:blip>
          <a:stretch>
            <a:fillRect/>
          </a:stretch>
        </p:blipFill>
        <p:spPr>
          <a:xfrm>
            <a:off x="6235524" y="1786381"/>
            <a:ext cx="5467553" cy="3566441"/>
          </a:xfrm>
          <a:prstGeom prst="rect">
            <a:avLst/>
          </a:prstGeom>
        </p:spPr>
      </p:pic>
      <p:pic>
        <p:nvPicPr>
          <p:cNvPr id="3" name="Picture 2">
            <a:extLst>
              <a:ext uri="{FF2B5EF4-FFF2-40B4-BE49-F238E27FC236}">
                <a16:creationId xmlns:a16="http://schemas.microsoft.com/office/drawing/2014/main" id="{D43F1FB1-1A03-4448-8090-5837A3D6E10E}"/>
              </a:ext>
            </a:extLst>
          </p:cNvPr>
          <p:cNvPicPr/>
          <p:nvPr/>
        </p:nvPicPr>
        <p:blipFill>
          <a:blip r:embed="rId3">
            <a:extLst>
              <a:ext uri="{28A0092B-C50C-407E-A947-70E740481C1C}">
                <a14:useLocalDpi xmlns:a14="http://schemas.microsoft.com/office/drawing/2010/main" val="0"/>
              </a:ext>
            </a:extLst>
          </a:blip>
          <a:stretch>
            <a:fillRect/>
          </a:stretch>
        </p:blipFill>
        <p:spPr>
          <a:xfrm>
            <a:off x="582765" y="1689843"/>
            <a:ext cx="5467553" cy="3566442"/>
          </a:xfrm>
          <a:prstGeom prst="rect">
            <a:avLst/>
          </a:prstGeom>
        </p:spPr>
      </p:pic>
      <p:sp>
        <p:nvSpPr>
          <p:cNvPr id="4" name="TextBox 3">
            <a:extLst>
              <a:ext uri="{FF2B5EF4-FFF2-40B4-BE49-F238E27FC236}">
                <a16:creationId xmlns:a16="http://schemas.microsoft.com/office/drawing/2014/main" id="{560AA2FD-5050-4180-9DC7-0C3946B980E1}"/>
              </a:ext>
            </a:extLst>
          </p:cNvPr>
          <p:cNvSpPr txBox="1"/>
          <p:nvPr/>
        </p:nvSpPr>
        <p:spPr>
          <a:xfrm>
            <a:off x="8672616" y="5434732"/>
            <a:ext cx="1095493" cy="369332"/>
          </a:xfrm>
          <a:prstGeom prst="rect">
            <a:avLst/>
          </a:prstGeom>
          <a:noFill/>
        </p:spPr>
        <p:txBody>
          <a:bodyPr wrap="none" rtlCol="0">
            <a:spAutoFit/>
          </a:bodyPr>
          <a:lstStyle/>
          <a:p>
            <a:r>
              <a:rPr lang="en-IN" dirty="0"/>
              <a:t>SIDL fixed</a:t>
            </a:r>
          </a:p>
        </p:txBody>
      </p:sp>
      <p:sp>
        <p:nvSpPr>
          <p:cNvPr id="5" name="TextBox 4">
            <a:extLst>
              <a:ext uri="{FF2B5EF4-FFF2-40B4-BE49-F238E27FC236}">
                <a16:creationId xmlns:a16="http://schemas.microsoft.com/office/drawing/2014/main" id="{28D492C0-E68F-4CCE-8A88-25D0D219B358}"/>
              </a:ext>
            </a:extLst>
          </p:cNvPr>
          <p:cNvSpPr txBox="1"/>
          <p:nvPr/>
        </p:nvSpPr>
        <p:spPr>
          <a:xfrm>
            <a:off x="2212592" y="5434732"/>
            <a:ext cx="1219245" cy="369332"/>
          </a:xfrm>
          <a:prstGeom prst="rect">
            <a:avLst/>
          </a:prstGeom>
          <a:noFill/>
        </p:spPr>
        <p:txBody>
          <a:bodyPr wrap="none" rtlCol="0">
            <a:spAutoFit/>
          </a:bodyPr>
          <a:lstStyle/>
          <a:p>
            <a:r>
              <a:rPr lang="en-IN" dirty="0"/>
              <a:t>Self weight</a:t>
            </a:r>
          </a:p>
        </p:txBody>
      </p:sp>
      <p:sp>
        <p:nvSpPr>
          <p:cNvPr id="6" name="TextBox 5">
            <a:extLst>
              <a:ext uri="{FF2B5EF4-FFF2-40B4-BE49-F238E27FC236}">
                <a16:creationId xmlns:a16="http://schemas.microsoft.com/office/drawing/2014/main" id="{9312DA07-E742-42B7-8411-8FC3CEBE0418}"/>
              </a:ext>
            </a:extLst>
          </p:cNvPr>
          <p:cNvSpPr txBox="1"/>
          <p:nvPr/>
        </p:nvSpPr>
        <p:spPr>
          <a:xfrm>
            <a:off x="364491" y="631606"/>
            <a:ext cx="2146742" cy="873572"/>
          </a:xfrm>
          <a:prstGeom prst="rect">
            <a:avLst/>
          </a:prstGeom>
          <a:noFill/>
        </p:spPr>
        <p:txBody>
          <a:bodyPr wrap="none" rtlCol="0">
            <a:spAutoFit/>
          </a:bodyPr>
          <a:lstStyle/>
          <a:p>
            <a:pPr>
              <a:lnSpc>
                <a:spcPct val="150000"/>
              </a:lnSpc>
            </a:pPr>
            <a:r>
              <a:rPr lang="en-IN" dirty="0">
                <a:latin typeface="Times New Roman" panose="02020603050405020304" pitchFamily="18" charset="0"/>
                <a:cs typeface="Times New Roman" panose="02020603050405020304" pitchFamily="18" charset="0"/>
              </a:rPr>
              <a:t>Results after analysis</a:t>
            </a:r>
          </a:p>
          <a:p>
            <a:pPr>
              <a:lnSpc>
                <a:spcPct val="150000"/>
              </a:lnSpc>
            </a:pPr>
            <a:r>
              <a:rPr lang="en-IN" dirty="0">
                <a:latin typeface="Times New Roman" panose="02020603050405020304" pitchFamily="18" charset="0"/>
                <a:cs typeface="Times New Roman" panose="02020603050405020304" pitchFamily="18" charset="0"/>
              </a:rPr>
              <a:t>11.1 Forces in cables</a:t>
            </a:r>
          </a:p>
        </p:txBody>
      </p:sp>
      <p:sp>
        <p:nvSpPr>
          <p:cNvPr id="7" name="TextBox 6">
            <a:extLst>
              <a:ext uri="{FF2B5EF4-FFF2-40B4-BE49-F238E27FC236}">
                <a16:creationId xmlns:a16="http://schemas.microsoft.com/office/drawing/2014/main" id="{68B3611E-162B-450F-A842-AE9A8039B1BA}"/>
              </a:ext>
            </a:extLst>
          </p:cNvPr>
          <p:cNvSpPr txBox="1"/>
          <p:nvPr/>
        </p:nvSpPr>
        <p:spPr>
          <a:xfrm>
            <a:off x="5161801" y="116732"/>
            <a:ext cx="2486706" cy="523220"/>
          </a:xfrm>
          <a:prstGeom prst="rect">
            <a:avLst/>
          </a:prstGeom>
          <a:noFill/>
        </p:spPr>
        <p:txBody>
          <a:bodyPr wrap="none" rtlCol="0">
            <a:spAutoFit/>
          </a:bodyPr>
          <a:lstStyle/>
          <a:p>
            <a:r>
              <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11.0 RESULTS</a:t>
            </a:r>
          </a:p>
        </p:txBody>
      </p:sp>
    </p:spTree>
    <p:extLst>
      <p:ext uri="{BB962C8B-B14F-4D97-AF65-F5344CB8AC3E}">
        <p14:creationId xmlns:p14="http://schemas.microsoft.com/office/powerpoint/2010/main" val="1121992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C97948-0CA9-424E-820E-7C6CD2C7C3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176" y="885482"/>
            <a:ext cx="4151602" cy="2166205"/>
          </a:xfrm>
          <a:prstGeom prst="rect">
            <a:avLst/>
          </a:prstGeom>
        </p:spPr>
      </p:pic>
      <p:pic>
        <p:nvPicPr>
          <p:cNvPr id="5" name="Picture 4">
            <a:extLst>
              <a:ext uri="{FF2B5EF4-FFF2-40B4-BE49-F238E27FC236}">
                <a16:creationId xmlns:a16="http://schemas.microsoft.com/office/drawing/2014/main" id="{4829C6DF-0476-47A5-B82C-4B69CA9E5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4231" y="906716"/>
            <a:ext cx="4235736" cy="2166205"/>
          </a:xfrm>
          <a:prstGeom prst="rect">
            <a:avLst/>
          </a:prstGeom>
        </p:spPr>
      </p:pic>
      <p:sp>
        <p:nvSpPr>
          <p:cNvPr id="6" name="TextBox 5">
            <a:extLst>
              <a:ext uri="{FF2B5EF4-FFF2-40B4-BE49-F238E27FC236}">
                <a16:creationId xmlns:a16="http://schemas.microsoft.com/office/drawing/2014/main" id="{8B2EC458-A7AC-464C-A375-A78133F7EFD7}"/>
              </a:ext>
            </a:extLst>
          </p:cNvPr>
          <p:cNvSpPr txBox="1"/>
          <p:nvPr/>
        </p:nvSpPr>
        <p:spPr>
          <a:xfrm>
            <a:off x="7862476" y="3059668"/>
            <a:ext cx="1242648"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Self weight</a:t>
            </a:r>
          </a:p>
        </p:txBody>
      </p:sp>
      <p:pic>
        <p:nvPicPr>
          <p:cNvPr id="8" name="Picture 7">
            <a:extLst>
              <a:ext uri="{FF2B5EF4-FFF2-40B4-BE49-F238E27FC236}">
                <a16:creationId xmlns:a16="http://schemas.microsoft.com/office/drawing/2014/main" id="{378D2C6E-13B9-4DA5-800D-0D92B625C9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176" y="3542253"/>
            <a:ext cx="4151602" cy="2057270"/>
          </a:xfrm>
          <a:prstGeom prst="rect">
            <a:avLst/>
          </a:prstGeom>
        </p:spPr>
      </p:pic>
      <p:sp>
        <p:nvSpPr>
          <p:cNvPr id="9" name="TextBox 8">
            <a:extLst>
              <a:ext uri="{FF2B5EF4-FFF2-40B4-BE49-F238E27FC236}">
                <a16:creationId xmlns:a16="http://schemas.microsoft.com/office/drawing/2014/main" id="{F15038E8-DE72-4905-B552-BB2779652BC2}"/>
              </a:ext>
            </a:extLst>
          </p:cNvPr>
          <p:cNvSpPr txBox="1"/>
          <p:nvPr/>
        </p:nvSpPr>
        <p:spPr>
          <a:xfrm>
            <a:off x="2165758" y="5850238"/>
            <a:ext cx="1278940"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SIDL fixed </a:t>
            </a:r>
          </a:p>
        </p:txBody>
      </p:sp>
      <p:pic>
        <p:nvPicPr>
          <p:cNvPr id="11" name="Picture 10">
            <a:extLst>
              <a:ext uri="{FF2B5EF4-FFF2-40B4-BE49-F238E27FC236}">
                <a16:creationId xmlns:a16="http://schemas.microsoft.com/office/drawing/2014/main" id="{BC47B8C4-9CBD-4C79-865A-B24F5F0D05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4231" y="3542252"/>
            <a:ext cx="4235736" cy="2153225"/>
          </a:xfrm>
          <a:prstGeom prst="rect">
            <a:avLst/>
          </a:prstGeom>
        </p:spPr>
      </p:pic>
      <p:sp>
        <p:nvSpPr>
          <p:cNvPr id="12" name="TextBox 11">
            <a:extLst>
              <a:ext uri="{FF2B5EF4-FFF2-40B4-BE49-F238E27FC236}">
                <a16:creationId xmlns:a16="http://schemas.microsoft.com/office/drawing/2014/main" id="{7B287651-7500-4068-AA18-41538C2FEFE3}"/>
              </a:ext>
            </a:extLst>
          </p:cNvPr>
          <p:cNvSpPr txBox="1"/>
          <p:nvPr/>
        </p:nvSpPr>
        <p:spPr>
          <a:xfrm>
            <a:off x="7737865" y="5850238"/>
            <a:ext cx="1490536"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SIDL variable</a:t>
            </a:r>
          </a:p>
        </p:txBody>
      </p:sp>
      <p:sp>
        <p:nvSpPr>
          <p:cNvPr id="13" name="TextBox 12">
            <a:extLst>
              <a:ext uri="{FF2B5EF4-FFF2-40B4-BE49-F238E27FC236}">
                <a16:creationId xmlns:a16="http://schemas.microsoft.com/office/drawing/2014/main" id="{71DA3145-840D-411B-8D56-BDF4044242F6}"/>
              </a:ext>
            </a:extLst>
          </p:cNvPr>
          <p:cNvSpPr txBox="1"/>
          <p:nvPr/>
        </p:nvSpPr>
        <p:spPr>
          <a:xfrm>
            <a:off x="302238" y="252719"/>
            <a:ext cx="4222053"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11.2 DEFLECTIONS IN CABLE BRIDGE</a:t>
            </a:r>
          </a:p>
        </p:txBody>
      </p:sp>
      <p:sp>
        <p:nvSpPr>
          <p:cNvPr id="14" name="TextBox 13">
            <a:extLst>
              <a:ext uri="{FF2B5EF4-FFF2-40B4-BE49-F238E27FC236}">
                <a16:creationId xmlns:a16="http://schemas.microsoft.com/office/drawing/2014/main" id="{4E432AA0-81D0-4280-B5EC-16119DE13990}"/>
              </a:ext>
            </a:extLst>
          </p:cNvPr>
          <p:cNvSpPr txBox="1"/>
          <p:nvPr/>
        </p:nvSpPr>
        <p:spPr>
          <a:xfrm>
            <a:off x="6096000" y="437385"/>
            <a:ext cx="3848105" cy="369332"/>
          </a:xfrm>
          <a:prstGeom prst="rect">
            <a:avLst/>
          </a:prstGeom>
          <a:noFill/>
        </p:spPr>
        <p:txBody>
          <a:bodyPr wrap="none" rtlCol="0">
            <a:spAutoFit/>
          </a:bodyPr>
          <a:lstStyle/>
          <a:p>
            <a:r>
              <a:rPr lang="en-IN" dirty="0">
                <a:solidFill>
                  <a:srgbClr val="92D050"/>
                </a:solidFill>
              </a:rPr>
              <a:t>Maximum displacement = 176.140 mm</a:t>
            </a:r>
          </a:p>
        </p:txBody>
      </p:sp>
    </p:spTree>
    <p:extLst>
      <p:ext uri="{BB962C8B-B14F-4D97-AF65-F5344CB8AC3E}">
        <p14:creationId xmlns:p14="http://schemas.microsoft.com/office/powerpoint/2010/main" val="1813466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FFA495-B5FF-4750-834B-CE9DD7FA43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998" y="1074216"/>
            <a:ext cx="8116003" cy="4709568"/>
          </a:xfrm>
          <a:prstGeom prst="rect">
            <a:avLst/>
          </a:prstGeom>
        </p:spPr>
      </p:pic>
      <p:sp>
        <p:nvSpPr>
          <p:cNvPr id="4" name="TextBox 3">
            <a:extLst>
              <a:ext uri="{FF2B5EF4-FFF2-40B4-BE49-F238E27FC236}">
                <a16:creationId xmlns:a16="http://schemas.microsoft.com/office/drawing/2014/main" id="{CE71A082-1247-4018-8BB8-813681DBD1BF}"/>
              </a:ext>
            </a:extLst>
          </p:cNvPr>
          <p:cNvSpPr txBox="1"/>
          <p:nvPr/>
        </p:nvSpPr>
        <p:spPr>
          <a:xfrm>
            <a:off x="483598" y="433332"/>
            <a:ext cx="1932965"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11.3 REACTIONS</a:t>
            </a:r>
          </a:p>
        </p:txBody>
      </p:sp>
    </p:spTree>
    <p:extLst>
      <p:ext uri="{BB962C8B-B14F-4D97-AF65-F5344CB8AC3E}">
        <p14:creationId xmlns:p14="http://schemas.microsoft.com/office/powerpoint/2010/main" val="3104447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385013-4849-4048-A4DD-8BE437A737A2}"/>
              </a:ext>
            </a:extLst>
          </p:cNvPr>
          <p:cNvPicPr/>
          <p:nvPr/>
        </p:nvPicPr>
        <p:blipFill>
          <a:blip r:embed="rId2">
            <a:extLst>
              <a:ext uri="{28A0092B-C50C-407E-A947-70E740481C1C}">
                <a14:useLocalDpi xmlns:a14="http://schemas.microsoft.com/office/drawing/2010/main" val="0"/>
              </a:ext>
            </a:extLst>
          </a:blip>
          <a:stretch>
            <a:fillRect/>
          </a:stretch>
        </p:blipFill>
        <p:spPr>
          <a:xfrm>
            <a:off x="624849" y="735684"/>
            <a:ext cx="2646252" cy="1295400"/>
          </a:xfrm>
          <a:prstGeom prst="rect">
            <a:avLst/>
          </a:prstGeom>
        </p:spPr>
      </p:pic>
      <p:pic>
        <p:nvPicPr>
          <p:cNvPr id="3" name="Picture 2">
            <a:extLst>
              <a:ext uri="{FF2B5EF4-FFF2-40B4-BE49-F238E27FC236}">
                <a16:creationId xmlns:a16="http://schemas.microsoft.com/office/drawing/2014/main" id="{09D10511-B39E-40EE-90A9-68572BAD2AB7}"/>
              </a:ext>
            </a:extLst>
          </p:cNvPr>
          <p:cNvPicPr/>
          <p:nvPr/>
        </p:nvPicPr>
        <p:blipFill>
          <a:blip r:embed="rId3">
            <a:extLst>
              <a:ext uri="{28A0092B-C50C-407E-A947-70E740481C1C}">
                <a14:useLocalDpi xmlns:a14="http://schemas.microsoft.com/office/drawing/2010/main" val="0"/>
              </a:ext>
            </a:extLst>
          </a:blip>
          <a:stretch>
            <a:fillRect/>
          </a:stretch>
        </p:blipFill>
        <p:spPr>
          <a:xfrm>
            <a:off x="3651748" y="735683"/>
            <a:ext cx="2720340" cy="1295401"/>
          </a:xfrm>
          <a:prstGeom prst="rect">
            <a:avLst/>
          </a:prstGeom>
        </p:spPr>
      </p:pic>
      <p:pic>
        <p:nvPicPr>
          <p:cNvPr id="4" name="Picture 3">
            <a:extLst>
              <a:ext uri="{FF2B5EF4-FFF2-40B4-BE49-F238E27FC236}">
                <a16:creationId xmlns:a16="http://schemas.microsoft.com/office/drawing/2014/main" id="{CD3C167E-F2B1-4A00-9238-5C973CED48C3}"/>
              </a:ext>
            </a:extLst>
          </p:cNvPr>
          <p:cNvPicPr/>
          <p:nvPr/>
        </p:nvPicPr>
        <p:blipFill>
          <a:blip r:embed="rId4">
            <a:extLst>
              <a:ext uri="{28A0092B-C50C-407E-A947-70E740481C1C}">
                <a14:useLocalDpi xmlns:a14="http://schemas.microsoft.com/office/drawing/2010/main" val="0"/>
              </a:ext>
            </a:extLst>
          </a:blip>
          <a:stretch>
            <a:fillRect/>
          </a:stretch>
        </p:blipFill>
        <p:spPr>
          <a:xfrm>
            <a:off x="6653870" y="750923"/>
            <a:ext cx="2442996" cy="1295401"/>
          </a:xfrm>
          <a:prstGeom prst="rect">
            <a:avLst/>
          </a:prstGeom>
        </p:spPr>
      </p:pic>
      <p:pic>
        <p:nvPicPr>
          <p:cNvPr id="5" name="Picture 4">
            <a:extLst>
              <a:ext uri="{FF2B5EF4-FFF2-40B4-BE49-F238E27FC236}">
                <a16:creationId xmlns:a16="http://schemas.microsoft.com/office/drawing/2014/main" id="{0E2E09B1-0930-43BA-9613-D898C9464890}"/>
              </a:ext>
            </a:extLst>
          </p:cNvPr>
          <p:cNvPicPr/>
          <p:nvPr/>
        </p:nvPicPr>
        <p:blipFill>
          <a:blip r:embed="rId5">
            <a:extLst>
              <a:ext uri="{28A0092B-C50C-407E-A947-70E740481C1C}">
                <a14:useLocalDpi xmlns:a14="http://schemas.microsoft.com/office/drawing/2010/main" val="0"/>
              </a:ext>
            </a:extLst>
          </a:blip>
          <a:stretch>
            <a:fillRect/>
          </a:stretch>
        </p:blipFill>
        <p:spPr>
          <a:xfrm>
            <a:off x="9391061" y="735683"/>
            <a:ext cx="2442996" cy="1295402"/>
          </a:xfrm>
          <a:prstGeom prst="rect">
            <a:avLst/>
          </a:prstGeom>
        </p:spPr>
      </p:pic>
      <p:pic>
        <p:nvPicPr>
          <p:cNvPr id="6" name="Picture 5">
            <a:extLst>
              <a:ext uri="{FF2B5EF4-FFF2-40B4-BE49-F238E27FC236}">
                <a16:creationId xmlns:a16="http://schemas.microsoft.com/office/drawing/2014/main" id="{9DD2575D-329D-477A-A912-FEE28B2DF424}"/>
              </a:ext>
            </a:extLst>
          </p:cNvPr>
          <p:cNvPicPr/>
          <p:nvPr/>
        </p:nvPicPr>
        <p:blipFill>
          <a:blip r:embed="rId6">
            <a:extLst>
              <a:ext uri="{28A0092B-C50C-407E-A947-70E740481C1C}">
                <a14:useLocalDpi xmlns:a14="http://schemas.microsoft.com/office/drawing/2010/main" val="0"/>
              </a:ext>
            </a:extLst>
          </a:blip>
          <a:stretch>
            <a:fillRect/>
          </a:stretch>
        </p:blipFill>
        <p:spPr>
          <a:xfrm>
            <a:off x="624849" y="2498535"/>
            <a:ext cx="2646252" cy="1653540"/>
          </a:xfrm>
          <a:prstGeom prst="rect">
            <a:avLst/>
          </a:prstGeom>
        </p:spPr>
      </p:pic>
      <p:pic>
        <p:nvPicPr>
          <p:cNvPr id="7" name="Picture 6">
            <a:extLst>
              <a:ext uri="{FF2B5EF4-FFF2-40B4-BE49-F238E27FC236}">
                <a16:creationId xmlns:a16="http://schemas.microsoft.com/office/drawing/2014/main" id="{41DB077E-7731-48A4-8490-056C4CCB7947}"/>
              </a:ext>
            </a:extLst>
          </p:cNvPr>
          <p:cNvPicPr/>
          <p:nvPr/>
        </p:nvPicPr>
        <p:blipFill>
          <a:blip r:embed="rId7">
            <a:extLst>
              <a:ext uri="{28A0092B-C50C-407E-A947-70E740481C1C}">
                <a14:useLocalDpi xmlns:a14="http://schemas.microsoft.com/office/drawing/2010/main" val="0"/>
              </a:ext>
            </a:extLst>
          </a:blip>
          <a:stretch>
            <a:fillRect/>
          </a:stretch>
        </p:blipFill>
        <p:spPr>
          <a:xfrm>
            <a:off x="3651748" y="2368995"/>
            <a:ext cx="2678430" cy="1783080"/>
          </a:xfrm>
          <a:prstGeom prst="rect">
            <a:avLst/>
          </a:prstGeom>
        </p:spPr>
      </p:pic>
      <p:pic>
        <p:nvPicPr>
          <p:cNvPr id="8" name="Picture 7">
            <a:extLst>
              <a:ext uri="{FF2B5EF4-FFF2-40B4-BE49-F238E27FC236}">
                <a16:creationId xmlns:a16="http://schemas.microsoft.com/office/drawing/2014/main" id="{85AD1399-AA08-431C-9361-BA584010CD64}"/>
              </a:ext>
            </a:extLst>
          </p:cNvPr>
          <p:cNvPicPr/>
          <p:nvPr/>
        </p:nvPicPr>
        <p:blipFill>
          <a:blip r:embed="rId8">
            <a:extLst>
              <a:ext uri="{28A0092B-C50C-407E-A947-70E740481C1C}">
                <a14:useLocalDpi xmlns:a14="http://schemas.microsoft.com/office/drawing/2010/main" val="0"/>
              </a:ext>
            </a:extLst>
          </a:blip>
          <a:stretch>
            <a:fillRect/>
          </a:stretch>
        </p:blipFill>
        <p:spPr>
          <a:xfrm>
            <a:off x="6653870" y="2288985"/>
            <a:ext cx="2527837" cy="1863090"/>
          </a:xfrm>
          <a:prstGeom prst="rect">
            <a:avLst/>
          </a:prstGeom>
        </p:spPr>
      </p:pic>
      <p:pic>
        <p:nvPicPr>
          <p:cNvPr id="9" name="Picture 8">
            <a:extLst>
              <a:ext uri="{FF2B5EF4-FFF2-40B4-BE49-F238E27FC236}">
                <a16:creationId xmlns:a16="http://schemas.microsoft.com/office/drawing/2014/main" id="{F871E6F3-D3F3-4E74-902B-356740EF3AA7}"/>
              </a:ext>
            </a:extLst>
          </p:cNvPr>
          <p:cNvPicPr/>
          <p:nvPr/>
        </p:nvPicPr>
        <p:blipFill>
          <a:blip r:embed="rId9">
            <a:extLst>
              <a:ext uri="{28A0092B-C50C-407E-A947-70E740481C1C}">
                <a14:useLocalDpi xmlns:a14="http://schemas.microsoft.com/office/drawing/2010/main" val="0"/>
              </a:ext>
            </a:extLst>
          </a:blip>
          <a:stretch>
            <a:fillRect/>
          </a:stretch>
        </p:blipFill>
        <p:spPr>
          <a:xfrm>
            <a:off x="9334069" y="2310189"/>
            <a:ext cx="2646252" cy="1841886"/>
          </a:xfrm>
          <a:prstGeom prst="rect">
            <a:avLst/>
          </a:prstGeom>
        </p:spPr>
      </p:pic>
      <p:pic>
        <p:nvPicPr>
          <p:cNvPr id="10" name="Picture 9">
            <a:extLst>
              <a:ext uri="{FF2B5EF4-FFF2-40B4-BE49-F238E27FC236}">
                <a16:creationId xmlns:a16="http://schemas.microsoft.com/office/drawing/2014/main" id="{226E5A77-25D2-4427-9D8B-EE560DAB1C46}"/>
              </a:ext>
            </a:extLst>
          </p:cNvPr>
          <p:cNvPicPr/>
          <p:nvPr/>
        </p:nvPicPr>
        <p:blipFill>
          <a:blip r:embed="rId10">
            <a:extLst>
              <a:ext uri="{28A0092B-C50C-407E-A947-70E740481C1C}">
                <a14:useLocalDpi xmlns:a14="http://schemas.microsoft.com/office/drawing/2010/main" val="0"/>
              </a:ext>
            </a:extLst>
          </a:blip>
          <a:stretch>
            <a:fillRect/>
          </a:stretch>
        </p:blipFill>
        <p:spPr>
          <a:xfrm>
            <a:off x="611721" y="4460257"/>
            <a:ext cx="2659380" cy="1662060"/>
          </a:xfrm>
          <a:prstGeom prst="rect">
            <a:avLst/>
          </a:prstGeom>
        </p:spPr>
      </p:pic>
      <p:pic>
        <p:nvPicPr>
          <p:cNvPr id="11" name="Picture 10">
            <a:extLst>
              <a:ext uri="{FF2B5EF4-FFF2-40B4-BE49-F238E27FC236}">
                <a16:creationId xmlns:a16="http://schemas.microsoft.com/office/drawing/2014/main" id="{346640BB-46BB-46C2-95C1-6136B5F19FD1}"/>
              </a:ext>
            </a:extLst>
          </p:cNvPr>
          <p:cNvPicPr/>
          <p:nvPr/>
        </p:nvPicPr>
        <p:blipFill>
          <a:blip r:embed="rId11">
            <a:extLst>
              <a:ext uri="{28A0092B-C50C-407E-A947-70E740481C1C}">
                <a14:useLocalDpi xmlns:a14="http://schemas.microsoft.com/office/drawing/2010/main" val="0"/>
              </a:ext>
            </a:extLst>
          </a:blip>
          <a:stretch>
            <a:fillRect/>
          </a:stretch>
        </p:blipFill>
        <p:spPr>
          <a:xfrm>
            <a:off x="3576058" y="4489986"/>
            <a:ext cx="2754120" cy="1632331"/>
          </a:xfrm>
          <a:prstGeom prst="rect">
            <a:avLst/>
          </a:prstGeom>
        </p:spPr>
      </p:pic>
      <p:pic>
        <p:nvPicPr>
          <p:cNvPr id="12" name="Picture 11">
            <a:extLst>
              <a:ext uri="{FF2B5EF4-FFF2-40B4-BE49-F238E27FC236}">
                <a16:creationId xmlns:a16="http://schemas.microsoft.com/office/drawing/2014/main" id="{ADF11B63-3CE0-405E-8CBF-964B09F38CF3}"/>
              </a:ext>
            </a:extLst>
          </p:cNvPr>
          <p:cNvPicPr/>
          <p:nvPr/>
        </p:nvPicPr>
        <p:blipFill>
          <a:blip r:embed="rId12">
            <a:extLst>
              <a:ext uri="{28A0092B-C50C-407E-A947-70E740481C1C}">
                <a14:useLocalDpi xmlns:a14="http://schemas.microsoft.com/office/drawing/2010/main" val="0"/>
              </a:ext>
            </a:extLst>
          </a:blip>
          <a:stretch>
            <a:fillRect/>
          </a:stretch>
        </p:blipFill>
        <p:spPr>
          <a:xfrm>
            <a:off x="6653870" y="4394736"/>
            <a:ext cx="2565348" cy="1727581"/>
          </a:xfrm>
          <a:prstGeom prst="rect">
            <a:avLst/>
          </a:prstGeom>
        </p:spPr>
      </p:pic>
      <p:pic>
        <p:nvPicPr>
          <p:cNvPr id="13" name="Picture 12">
            <a:extLst>
              <a:ext uri="{FF2B5EF4-FFF2-40B4-BE49-F238E27FC236}">
                <a16:creationId xmlns:a16="http://schemas.microsoft.com/office/drawing/2014/main" id="{51204FF4-B9A5-4907-9D5C-CE0A4B4DF1A3}"/>
              </a:ext>
            </a:extLst>
          </p:cNvPr>
          <p:cNvPicPr/>
          <p:nvPr/>
        </p:nvPicPr>
        <p:blipFill>
          <a:blip r:embed="rId13">
            <a:extLst>
              <a:ext uri="{28A0092B-C50C-407E-A947-70E740481C1C}">
                <a14:useLocalDpi xmlns:a14="http://schemas.microsoft.com/office/drawing/2010/main" val="0"/>
              </a:ext>
            </a:extLst>
          </a:blip>
          <a:stretch>
            <a:fillRect/>
          </a:stretch>
        </p:blipFill>
        <p:spPr>
          <a:xfrm>
            <a:off x="9391061" y="4505283"/>
            <a:ext cx="2565348" cy="1617034"/>
          </a:xfrm>
          <a:prstGeom prst="rect">
            <a:avLst/>
          </a:prstGeom>
        </p:spPr>
      </p:pic>
      <p:sp>
        <p:nvSpPr>
          <p:cNvPr id="14" name="TextBox 13">
            <a:extLst>
              <a:ext uri="{FF2B5EF4-FFF2-40B4-BE49-F238E27FC236}">
                <a16:creationId xmlns:a16="http://schemas.microsoft.com/office/drawing/2014/main" id="{3F6C76FE-0D60-4B94-8116-04D87AF9DAC0}"/>
              </a:ext>
            </a:extLst>
          </p:cNvPr>
          <p:cNvSpPr txBox="1"/>
          <p:nvPr/>
        </p:nvSpPr>
        <p:spPr>
          <a:xfrm>
            <a:off x="881111" y="6159341"/>
            <a:ext cx="5214826"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Total 22 stages of construction is considered in Midas.</a:t>
            </a:r>
          </a:p>
        </p:txBody>
      </p:sp>
      <p:sp>
        <p:nvSpPr>
          <p:cNvPr id="15" name="TextBox 14">
            <a:extLst>
              <a:ext uri="{FF2B5EF4-FFF2-40B4-BE49-F238E27FC236}">
                <a16:creationId xmlns:a16="http://schemas.microsoft.com/office/drawing/2014/main" id="{369DF817-A5AE-4FBA-8B4D-8F3879FF8849}"/>
              </a:ext>
            </a:extLst>
          </p:cNvPr>
          <p:cNvSpPr txBox="1"/>
          <p:nvPr/>
        </p:nvSpPr>
        <p:spPr>
          <a:xfrm>
            <a:off x="611721" y="197396"/>
            <a:ext cx="4366516" cy="369332"/>
          </a:xfrm>
          <a:prstGeom prst="rect">
            <a:avLst/>
          </a:prstGeom>
          <a:noFill/>
        </p:spPr>
        <p:txBody>
          <a:bodyPr wrap="none" rtlCol="0">
            <a:spAutoFit/>
          </a:bodyPr>
          <a:lstStyle/>
          <a:p>
            <a:r>
              <a:rPr lang="en-IN" dirty="0">
                <a:solidFill>
                  <a:srgbClr val="00B0F0"/>
                </a:solidFill>
                <a:latin typeface="Times New Roman" panose="02020603050405020304" pitchFamily="18" charset="0"/>
                <a:cs typeface="Times New Roman" panose="02020603050405020304" pitchFamily="18" charset="0"/>
              </a:rPr>
              <a:t>11.4 CONSTRUCTION STAGE ANALYSIS</a:t>
            </a:r>
          </a:p>
        </p:txBody>
      </p:sp>
    </p:spTree>
    <p:extLst>
      <p:ext uri="{BB962C8B-B14F-4D97-AF65-F5344CB8AC3E}">
        <p14:creationId xmlns:p14="http://schemas.microsoft.com/office/powerpoint/2010/main" val="2779473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C7F795-DBE9-4ADD-9326-2B60F3A9FF3C}"/>
              </a:ext>
            </a:extLst>
          </p:cNvPr>
          <p:cNvPicPr/>
          <p:nvPr/>
        </p:nvPicPr>
        <p:blipFill>
          <a:blip r:embed="rId2">
            <a:extLst>
              <a:ext uri="{28A0092B-C50C-407E-A947-70E740481C1C}">
                <a14:useLocalDpi xmlns:a14="http://schemas.microsoft.com/office/drawing/2010/main" val="0"/>
              </a:ext>
            </a:extLst>
          </a:blip>
          <a:stretch>
            <a:fillRect/>
          </a:stretch>
        </p:blipFill>
        <p:spPr>
          <a:xfrm>
            <a:off x="331116" y="588922"/>
            <a:ext cx="2819400" cy="1664335"/>
          </a:xfrm>
          <a:prstGeom prst="rect">
            <a:avLst/>
          </a:prstGeom>
        </p:spPr>
      </p:pic>
      <p:pic>
        <p:nvPicPr>
          <p:cNvPr id="3" name="Picture 2">
            <a:extLst>
              <a:ext uri="{FF2B5EF4-FFF2-40B4-BE49-F238E27FC236}">
                <a16:creationId xmlns:a16="http://schemas.microsoft.com/office/drawing/2014/main" id="{A2505E84-70F4-41F1-90D7-B51A04235021}"/>
              </a:ext>
            </a:extLst>
          </p:cNvPr>
          <p:cNvPicPr/>
          <p:nvPr/>
        </p:nvPicPr>
        <p:blipFill>
          <a:blip r:embed="rId3">
            <a:extLst>
              <a:ext uri="{28A0092B-C50C-407E-A947-70E740481C1C}">
                <a14:useLocalDpi xmlns:a14="http://schemas.microsoft.com/office/drawing/2010/main" val="0"/>
              </a:ext>
            </a:extLst>
          </a:blip>
          <a:stretch>
            <a:fillRect/>
          </a:stretch>
        </p:blipFill>
        <p:spPr>
          <a:xfrm>
            <a:off x="3332899" y="674329"/>
            <a:ext cx="2641600" cy="1493520"/>
          </a:xfrm>
          <a:prstGeom prst="rect">
            <a:avLst/>
          </a:prstGeom>
        </p:spPr>
      </p:pic>
      <p:pic>
        <p:nvPicPr>
          <p:cNvPr id="4" name="Picture 3">
            <a:extLst>
              <a:ext uri="{FF2B5EF4-FFF2-40B4-BE49-F238E27FC236}">
                <a16:creationId xmlns:a16="http://schemas.microsoft.com/office/drawing/2014/main" id="{381FDBFA-A873-40E2-BB5F-93948A4A63CF}"/>
              </a:ext>
            </a:extLst>
          </p:cNvPr>
          <p:cNvPicPr/>
          <p:nvPr/>
        </p:nvPicPr>
        <p:blipFill>
          <a:blip r:embed="rId4">
            <a:extLst>
              <a:ext uri="{28A0092B-C50C-407E-A947-70E740481C1C}">
                <a14:useLocalDpi xmlns:a14="http://schemas.microsoft.com/office/drawing/2010/main" val="0"/>
              </a:ext>
            </a:extLst>
          </a:blip>
          <a:stretch>
            <a:fillRect/>
          </a:stretch>
        </p:blipFill>
        <p:spPr>
          <a:xfrm>
            <a:off x="6217503" y="720684"/>
            <a:ext cx="2641600" cy="1447165"/>
          </a:xfrm>
          <a:prstGeom prst="rect">
            <a:avLst/>
          </a:prstGeom>
        </p:spPr>
      </p:pic>
      <p:pic>
        <p:nvPicPr>
          <p:cNvPr id="5" name="Picture 4">
            <a:extLst>
              <a:ext uri="{FF2B5EF4-FFF2-40B4-BE49-F238E27FC236}">
                <a16:creationId xmlns:a16="http://schemas.microsoft.com/office/drawing/2014/main" id="{09D8FE71-8AEE-4715-B2C3-37C19C0E94D7}"/>
              </a:ext>
            </a:extLst>
          </p:cNvPr>
          <p:cNvPicPr/>
          <p:nvPr/>
        </p:nvPicPr>
        <p:blipFill>
          <a:blip r:embed="rId5">
            <a:extLst>
              <a:ext uri="{28A0092B-C50C-407E-A947-70E740481C1C}">
                <a14:useLocalDpi xmlns:a14="http://schemas.microsoft.com/office/drawing/2010/main" val="0"/>
              </a:ext>
            </a:extLst>
          </a:blip>
          <a:stretch>
            <a:fillRect/>
          </a:stretch>
        </p:blipFill>
        <p:spPr>
          <a:xfrm>
            <a:off x="9102107" y="674329"/>
            <a:ext cx="2948940" cy="1493520"/>
          </a:xfrm>
          <a:prstGeom prst="rect">
            <a:avLst/>
          </a:prstGeom>
        </p:spPr>
      </p:pic>
      <p:pic>
        <p:nvPicPr>
          <p:cNvPr id="6" name="Picture 5">
            <a:extLst>
              <a:ext uri="{FF2B5EF4-FFF2-40B4-BE49-F238E27FC236}">
                <a16:creationId xmlns:a16="http://schemas.microsoft.com/office/drawing/2014/main" id="{C2D7A13E-FC17-42DD-B168-C9C08A47388C}"/>
              </a:ext>
            </a:extLst>
          </p:cNvPr>
          <p:cNvPicPr/>
          <p:nvPr/>
        </p:nvPicPr>
        <p:blipFill>
          <a:blip r:embed="rId6">
            <a:extLst>
              <a:ext uri="{28A0092B-C50C-407E-A947-70E740481C1C}">
                <a14:useLocalDpi xmlns:a14="http://schemas.microsoft.com/office/drawing/2010/main" val="0"/>
              </a:ext>
            </a:extLst>
          </a:blip>
          <a:stretch>
            <a:fillRect/>
          </a:stretch>
        </p:blipFill>
        <p:spPr>
          <a:xfrm>
            <a:off x="331117" y="2503170"/>
            <a:ext cx="2819400" cy="1851660"/>
          </a:xfrm>
          <a:prstGeom prst="rect">
            <a:avLst/>
          </a:prstGeom>
        </p:spPr>
      </p:pic>
      <p:pic>
        <p:nvPicPr>
          <p:cNvPr id="7" name="Picture 6">
            <a:extLst>
              <a:ext uri="{FF2B5EF4-FFF2-40B4-BE49-F238E27FC236}">
                <a16:creationId xmlns:a16="http://schemas.microsoft.com/office/drawing/2014/main" id="{4F95D16E-63B9-4691-8ACF-F593CE8BB7DC}"/>
              </a:ext>
            </a:extLst>
          </p:cNvPr>
          <p:cNvPicPr/>
          <p:nvPr/>
        </p:nvPicPr>
        <p:blipFill>
          <a:blip r:embed="rId7">
            <a:extLst>
              <a:ext uri="{28A0092B-C50C-407E-A947-70E740481C1C}">
                <a14:useLocalDpi xmlns:a14="http://schemas.microsoft.com/office/drawing/2010/main" val="0"/>
              </a:ext>
            </a:extLst>
          </a:blip>
          <a:stretch>
            <a:fillRect/>
          </a:stretch>
        </p:blipFill>
        <p:spPr>
          <a:xfrm>
            <a:off x="3332899" y="2407920"/>
            <a:ext cx="2763101" cy="1946910"/>
          </a:xfrm>
          <a:prstGeom prst="rect">
            <a:avLst/>
          </a:prstGeom>
        </p:spPr>
      </p:pic>
      <p:pic>
        <p:nvPicPr>
          <p:cNvPr id="8" name="Picture 7">
            <a:extLst>
              <a:ext uri="{FF2B5EF4-FFF2-40B4-BE49-F238E27FC236}">
                <a16:creationId xmlns:a16="http://schemas.microsoft.com/office/drawing/2014/main" id="{45137905-68BE-41A3-92D2-1BD7159908AE}"/>
              </a:ext>
            </a:extLst>
          </p:cNvPr>
          <p:cNvPicPr/>
          <p:nvPr/>
        </p:nvPicPr>
        <p:blipFill>
          <a:blip r:embed="rId8">
            <a:extLst>
              <a:ext uri="{28A0092B-C50C-407E-A947-70E740481C1C}">
                <a14:useLocalDpi xmlns:a14="http://schemas.microsoft.com/office/drawing/2010/main" val="0"/>
              </a:ext>
            </a:extLst>
          </a:blip>
          <a:stretch>
            <a:fillRect/>
          </a:stretch>
        </p:blipFill>
        <p:spPr>
          <a:xfrm>
            <a:off x="6217503" y="2353081"/>
            <a:ext cx="2763101" cy="1958340"/>
          </a:xfrm>
          <a:prstGeom prst="rect">
            <a:avLst/>
          </a:prstGeom>
        </p:spPr>
      </p:pic>
      <p:pic>
        <p:nvPicPr>
          <p:cNvPr id="9" name="Picture 8">
            <a:extLst>
              <a:ext uri="{FF2B5EF4-FFF2-40B4-BE49-F238E27FC236}">
                <a16:creationId xmlns:a16="http://schemas.microsoft.com/office/drawing/2014/main" id="{464ABF85-F33C-461E-8E42-2726361BB148}"/>
              </a:ext>
            </a:extLst>
          </p:cNvPr>
          <p:cNvPicPr/>
          <p:nvPr/>
        </p:nvPicPr>
        <p:blipFill>
          <a:blip r:embed="rId9">
            <a:extLst>
              <a:ext uri="{28A0092B-C50C-407E-A947-70E740481C1C}">
                <a14:useLocalDpi xmlns:a14="http://schemas.microsoft.com/office/drawing/2010/main" val="0"/>
              </a:ext>
            </a:extLst>
          </a:blip>
          <a:stretch>
            <a:fillRect/>
          </a:stretch>
        </p:blipFill>
        <p:spPr>
          <a:xfrm>
            <a:off x="9317868" y="2609532"/>
            <a:ext cx="2662555" cy="1638935"/>
          </a:xfrm>
          <a:prstGeom prst="rect">
            <a:avLst/>
          </a:prstGeom>
        </p:spPr>
      </p:pic>
      <p:pic>
        <p:nvPicPr>
          <p:cNvPr id="10" name="Picture 9">
            <a:extLst>
              <a:ext uri="{FF2B5EF4-FFF2-40B4-BE49-F238E27FC236}">
                <a16:creationId xmlns:a16="http://schemas.microsoft.com/office/drawing/2014/main" id="{A0A58490-364C-4DBB-94EF-AB3F1DCB067D}"/>
              </a:ext>
            </a:extLst>
          </p:cNvPr>
          <p:cNvPicPr/>
          <p:nvPr/>
        </p:nvPicPr>
        <p:blipFill>
          <a:blip r:embed="rId10">
            <a:extLst>
              <a:ext uri="{28A0092B-C50C-407E-A947-70E740481C1C}">
                <a14:useLocalDpi xmlns:a14="http://schemas.microsoft.com/office/drawing/2010/main" val="0"/>
              </a:ext>
            </a:extLst>
          </a:blip>
          <a:stretch>
            <a:fillRect/>
          </a:stretch>
        </p:blipFill>
        <p:spPr>
          <a:xfrm>
            <a:off x="331116" y="4685318"/>
            <a:ext cx="2819400" cy="1851660"/>
          </a:xfrm>
          <a:prstGeom prst="rect">
            <a:avLst/>
          </a:prstGeom>
        </p:spPr>
      </p:pic>
      <p:pic>
        <p:nvPicPr>
          <p:cNvPr id="11" name="Picture 10">
            <a:extLst>
              <a:ext uri="{FF2B5EF4-FFF2-40B4-BE49-F238E27FC236}">
                <a16:creationId xmlns:a16="http://schemas.microsoft.com/office/drawing/2014/main" id="{FD8D743F-D62B-43DE-9AA8-74E05EC172F6}"/>
              </a:ext>
            </a:extLst>
          </p:cNvPr>
          <p:cNvPicPr/>
          <p:nvPr/>
        </p:nvPicPr>
        <p:blipFill>
          <a:blip r:embed="rId11">
            <a:extLst>
              <a:ext uri="{28A0092B-C50C-407E-A947-70E740481C1C}">
                <a14:useLocalDpi xmlns:a14="http://schemas.microsoft.com/office/drawing/2010/main" val="0"/>
              </a:ext>
            </a:extLst>
          </a:blip>
          <a:stretch>
            <a:fillRect/>
          </a:stretch>
        </p:blipFill>
        <p:spPr>
          <a:xfrm>
            <a:off x="3407511" y="4685317"/>
            <a:ext cx="2688489" cy="1851659"/>
          </a:xfrm>
          <a:prstGeom prst="rect">
            <a:avLst/>
          </a:prstGeom>
        </p:spPr>
      </p:pic>
      <p:pic>
        <p:nvPicPr>
          <p:cNvPr id="12" name="Picture 11">
            <a:extLst>
              <a:ext uri="{FF2B5EF4-FFF2-40B4-BE49-F238E27FC236}">
                <a16:creationId xmlns:a16="http://schemas.microsoft.com/office/drawing/2014/main" id="{624E26E2-78D1-4CBA-B223-C0ED0B10867D}"/>
              </a:ext>
            </a:extLst>
          </p:cNvPr>
          <p:cNvPicPr/>
          <p:nvPr/>
        </p:nvPicPr>
        <p:blipFill>
          <a:blip r:embed="rId12">
            <a:extLst>
              <a:ext uri="{28A0092B-C50C-407E-A947-70E740481C1C}">
                <a14:useLocalDpi xmlns:a14="http://schemas.microsoft.com/office/drawing/2010/main" val="0"/>
              </a:ext>
            </a:extLst>
          </a:blip>
          <a:stretch>
            <a:fillRect/>
          </a:stretch>
        </p:blipFill>
        <p:spPr>
          <a:xfrm>
            <a:off x="6217502" y="4598076"/>
            <a:ext cx="2763101" cy="1938900"/>
          </a:xfrm>
          <a:prstGeom prst="rect">
            <a:avLst/>
          </a:prstGeom>
        </p:spPr>
      </p:pic>
    </p:spTree>
    <p:extLst>
      <p:ext uri="{BB962C8B-B14F-4D97-AF65-F5344CB8AC3E}">
        <p14:creationId xmlns:p14="http://schemas.microsoft.com/office/powerpoint/2010/main" val="185903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2342FB-58B1-4C9B-BD62-DE20EB60C271}"/>
              </a:ext>
            </a:extLst>
          </p:cNvPr>
          <p:cNvPicPr/>
          <p:nvPr/>
        </p:nvPicPr>
        <p:blipFill>
          <a:blip r:embed="rId2">
            <a:extLst>
              <a:ext uri="{28A0092B-C50C-407E-A947-70E740481C1C}">
                <a14:useLocalDpi xmlns:a14="http://schemas.microsoft.com/office/drawing/2010/main" val="0"/>
              </a:ext>
            </a:extLst>
          </a:blip>
          <a:stretch>
            <a:fillRect/>
          </a:stretch>
        </p:blipFill>
        <p:spPr>
          <a:xfrm>
            <a:off x="6527260" y="1666539"/>
            <a:ext cx="5262264" cy="3199145"/>
          </a:xfrm>
          <a:prstGeom prst="rect">
            <a:avLst/>
          </a:prstGeom>
        </p:spPr>
      </p:pic>
      <p:pic>
        <p:nvPicPr>
          <p:cNvPr id="8" name="Picture 7">
            <a:extLst>
              <a:ext uri="{FF2B5EF4-FFF2-40B4-BE49-F238E27FC236}">
                <a16:creationId xmlns:a16="http://schemas.microsoft.com/office/drawing/2014/main" id="{812AE385-B7C9-41A4-BCF2-CA6590F8C37E}"/>
              </a:ext>
            </a:extLst>
          </p:cNvPr>
          <p:cNvPicPr>
            <a:picLocks noChangeAspect="1"/>
          </p:cNvPicPr>
          <p:nvPr/>
        </p:nvPicPr>
        <p:blipFill rotWithShape="1">
          <a:blip r:embed="rId3">
            <a:extLst>
              <a:ext uri="{28A0092B-C50C-407E-A947-70E740481C1C}">
                <a14:useLocalDpi xmlns:a14="http://schemas.microsoft.com/office/drawing/2010/main" val="0"/>
              </a:ext>
            </a:extLst>
          </a:blip>
          <a:srcRect l="1217"/>
          <a:stretch/>
        </p:blipFill>
        <p:spPr>
          <a:xfrm>
            <a:off x="554477" y="1666539"/>
            <a:ext cx="5466944" cy="3199145"/>
          </a:xfrm>
          <a:prstGeom prst="rect">
            <a:avLst/>
          </a:prstGeom>
        </p:spPr>
      </p:pic>
      <p:sp>
        <p:nvSpPr>
          <p:cNvPr id="9" name="TextBox 8">
            <a:extLst>
              <a:ext uri="{FF2B5EF4-FFF2-40B4-BE49-F238E27FC236}">
                <a16:creationId xmlns:a16="http://schemas.microsoft.com/office/drawing/2014/main" id="{18DEE9B5-F810-497C-AEBD-E3731AA63577}"/>
              </a:ext>
            </a:extLst>
          </p:cNvPr>
          <p:cNvSpPr txBox="1"/>
          <p:nvPr/>
        </p:nvSpPr>
        <p:spPr>
          <a:xfrm>
            <a:off x="419376" y="523599"/>
            <a:ext cx="5651932"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11.4.2 Forces in cables after the construction stage analysis</a:t>
            </a:r>
          </a:p>
        </p:txBody>
      </p:sp>
      <p:sp>
        <p:nvSpPr>
          <p:cNvPr id="10" name="TextBox 9">
            <a:extLst>
              <a:ext uri="{FF2B5EF4-FFF2-40B4-BE49-F238E27FC236}">
                <a16:creationId xmlns:a16="http://schemas.microsoft.com/office/drawing/2014/main" id="{46DD67DA-D24D-45DC-95A3-84E7D40A3011}"/>
              </a:ext>
            </a:extLst>
          </p:cNvPr>
          <p:cNvSpPr txBox="1"/>
          <p:nvPr/>
        </p:nvSpPr>
        <p:spPr>
          <a:xfrm>
            <a:off x="2301301" y="5006795"/>
            <a:ext cx="1261884"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Self-weight</a:t>
            </a:r>
          </a:p>
        </p:txBody>
      </p:sp>
      <p:sp>
        <p:nvSpPr>
          <p:cNvPr id="11" name="TextBox 10">
            <a:extLst>
              <a:ext uri="{FF2B5EF4-FFF2-40B4-BE49-F238E27FC236}">
                <a16:creationId xmlns:a16="http://schemas.microsoft.com/office/drawing/2014/main" id="{91DDB414-D728-463D-90B0-4DDDD84A7650}"/>
              </a:ext>
            </a:extLst>
          </p:cNvPr>
          <p:cNvSpPr txBox="1"/>
          <p:nvPr/>
        </p:nvSpPr>
        <p:spPr>
          <a:xfrm>
            <a:off x="8571534" y="5006795"/>
            <a:ext cx="1221232"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SIDL fixed</a:t>
            </a:r>
          </a:p>
        </p:txBody>
      </p:sp>
    </p:spTree>
    <p:extLst>
      <p:ext uri="{BB962C8B-B14F-4D97-AF65-F5344CB8AC3E}">
        <p14:creationId xmlns:p14="http://schemas.microsoft.com/office/powerpoint/2010/main" val="1658653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hart">
            <a:extLst>
              <a:ext uri="{FF2B5EF4-FFF2-40B4-BE49-F238E27FC236}">
                <a16:creationId xmlns:a16="http://schemas.microsoft.com/office/drawing/2014/main" id="{F9D91287-36A5-4039-8293-B84B3B96F325}"/>
              </a:ext>
            </a:extLst>
          </p:cNvPr>
          <p:cNvPicPr>
            <a:picLocks noChangeAspect="1"/>
          </p:cNvPicPr>
          <p:nvPr/>
        </p:nvPicPr>
        <p:blipFill>
          <a:blip r:embed="rId2"/>
          <a:stretch>
            <a:fillRect/>
          </a:stretch>
        </p:blipFill>
        <p:spPr>
          <a:xfrm>
            <a:off x="1006383" y="1497106"/>
            <a:ext cx="6828713" cy="3532093"/>
          </a:xfrm>
          <a:prstGeom prst="rect">
            <a:avLst/>
          </a:prstGeom>
        </p:spPr>
      </p:pic>
      <p:sp>
        <p:nvSpPr>
          <p:cNvPr id="5" name="TextBox 4">
            <a:extLst>
              <a:ext uri="{FF2B5EF4-FFF2-40B4-BE49-F238E27FC236}">
                <a16:creationId xmlns:a16="http://schemas.microsoft.com/office/drawing/2014/main" id="{B124CA96-DEFF-4EBF-87CC-CB46DA392552}"/>
              </a:ext>
            </a:extLst>
          </p:cNvPr>
          <p:cNvSpPr txBox="1"/>
          <p:nvPr/>
        </p:nvSpPr>
        <p:spPr>
          <a:xfrm>
            <a:off x="481884" y="337860"/>
            <a:ext cx="4952894" cy="400110"/>
          </a:xfrm>
          <a:prstGeom prst="rect">
            <a:avLst/>
          </a:prstGeom>
          <a:noFill/>
        </p:spPr>
        <p:txBody>
          <a:bodyPr wrap="none" rtlCol="0">
            <a:spAutoFit/>
          </a:bodyPr>
          <a:lstStyle/>
          <a:p>
            <a:r>
              <a:rPr lang="en-IN" sz="2000" dirty="0">
                <a:solidFill>
                  <a:srgbClr val="FF0000"/>
                </a:solidFill>
                <a:latin typeface="Times New Roman" panose="02020603050405020304" pitchFamily="18" charset="0"/>
                <a:cs typeface="Times New Roman" panose="02020603050405020304" pitchFamily="18" charset="0"/>
              </a:rPr>
              <a:t>11.5 RESULTS OF PUSHOVER ANALYSIS</a:t>
            </a:r>
            <a:r>
              <a:rPr lang="en-IN" dirty="0">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446A604D-35DF-48BB-9305-2B5A3F04820E}"/>
              </a:ext>
            </a:extLst>
          </p:cNvPr>
          <p:cNvSpPr txBox="1"/>
          <p:nvPr/>
        </p:nvSpPr>
        <p:spPr>
          <a:xfrm>
            <a:off x="7957225" y="2470825"/>
            <a:ext cx="3386440"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Maximum displacement = 260mm</a:t>
            </a:r>
          </a:p>
        </p:txBody>
      </p:sp>
    </p:spTree>
    <p:extLst>
      <p:ext uri="{BB962C8B-B14F-4D97-AF65-F5344CB8AC3E}">
        <p14:creationId xmlns:p14="http://schemas.microsoft.com/office/powerpoint/2010/main" val="12810013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45183C-5F39-4A4B-8762-2368093A1078}"/>
              </a:ext>
            </a:extLst>
          </p:cNvPr>
          <p:cNvSpPr txBox="1"/>
          <p:nvPr/>
        </p:nvSpPr>
        <p:spPr>
          <a:xfrm>
            <a:off x="4932059" y="197962"/>
            <a:ext cx="2239716" cy="523220"/>
          </a:xfrm>
          <a:prstGeom prst="rect">
            <a:avLst/>
          </a:prstGeom>
          <a:noFill/>
        </p:spPr>
        <p:txBody>
          <a:bodyPr wrap="none" rtlCol="0">
            <a:spAutoFit/>
          </a:bodyPr>
          <a:lstStyle/>
          <a:p>
            <a:r>
              <a:rPr lang="en-IN" sz="2800" b="1" dirty="0">
                <a:latin typeface="Times New Roman" panose="02020603050405020304" pitchFamily="18" charset="0"/>
                <a:cs typeface="Times New Roman" panose="02020603050405020304" pitchFamily="18" charset="0"/>
              </a:rPr>
              <a:t>12. CHECKS</a:t>
            </a:r>
          </a:p>
        </p:txBody>
      </p:sp>
      <p:sp>
        <p:nvSpPr>
          <p:cNvPr id="3" name="TextBox 2">
            <a:extLst>
              <a:ext uri="{FF2B5EF4-FFF2-40B4-BE49-F238E27FC236}">
                <a16:creationId xmlns:a16="http://schemas.microsoft.com/office/drawing/2014/main" id="{CF726194-FD2C-4AE0-87B0-09AB35E6701D}"/>
              </a:ext>
            </a:extLst>
          </p:cNvPr>
          <p:cNvSpPr txBox="1"/>
          <p:nvPr/>
        </p:nvSpPr>
        <p:spPr>
          <a:xfrm>
            <a:off x="2673344" y="1345113"/>
            <a:ext cx="1851789" cy="369332"/>
          </a:xfrm>
          <a:prstGeom prst="rect">
            <a:avLst/>
          </a:prstGeom>
          <a:noFill/>
        </p:spPr>
        <p:txBody>
          <a:bodyPr wrap="none" rtlCol="0">
            <a:spAutoFit/>
          </a:bodyPr>
          <a:lstStyle/>
          <a:p>
            <a:r>
              <a:rPr lang="en-IN" dirty="0">
                <a:solidFill>
                  <a:srgbClr val="00B0F0"/>
                </a:solidFill>
                <a:latin typeface="Times New Roman" panose="02020603050405020304" pitchFamily="18" charset="0"/>
                <a:cs typeface="Times New Roman" panose="02020603050405020304" pitchFamily="18" charset="0"/>
              </a:rPr>
              <a:t>12.1 STRENGTH</a:t>
            </a:r>
          </a:p>
        </p:txBody>
      </p:sp>
      <p:sp>
        <p:nvSpPr>
          <p:cNvPr id="4" name="TextBox 3">
            <a:extLst>
              <a:ext uri="{FF2B5EF4-FFF2-40B4-BE49-F238E27FC236}">
                <a16:creationId xmlns:a16="http://schemas.microsoft.com/office/drawing/2014/main" id="{E4A592E6-D975-43DC-A54B-86EDE2EE4B10}"/>
              </a:ext>
            </a:extLst>
          </p:cNvPr>
          <p:cNvSpPr txBox="1"/>
          <p:nvPr/>
        </p:nvSpPr>
        <p:spPr>
          <a:xfrm>
            <a:off x="8330062" y="1345113"/>
            <a:ext cx="2371931" cy="369332"/>
          </a:xfrm>
          <a:prstGeom prst="rect">
            <a:avLst/>
          </a:prstGeom>
          <a:noFill/>
        </p:spPr>
        <p:txBody>
          <a:bodyPr wrap="none" rtlCol="0">
            <a:spAutoFit/>
          </a:bodyPr>
          <a:lstStyle/>
          <a:p>
            <a:r>
              <a:rPr lang="en-IN" dirty="0">
                <a:solidFill>
                  <a:srgbClr val="00B0F0"/>
                </a:solidFill>
                <a:latin typeface="Times New Roman" panose="02020603050405020304" pitchFamily="18" charset="0"/>
                <a:cs typeface="Times New Roman" panose="02020603050405020304" pitchFamily="18" charset="0"/>
              </a:rPr>
              <a:t>12.2 SERVICABILITY</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80C8FBE-A3AA-4843-83DF-C0E6A61C8D3F}"/>
                  </a:ext>
                </a:extLst>
              </p:cNvPr>
              <p:cNvSpPr/>
              <p:nvPr/>
            </p:nvSpPr>
            <p:spPr>
              <a:xfrm>
                <a:off x="6757715" y="2446936"/>
                <a:ext cx="6096000" cy="982064"/>
              </a:xfrm>
              <a:prstGeom prst="rect">
                <a:avLst/>
              </a:prstGeom>
            </p:spPr>
            <p:txBody>
              <a:bodyPr>
                <a:spAutoFit/>
              </a:bodyPr>
              <a:lstStyle/>
              <a:p>
                <a:pPr marL="514350" indent="-285750">
                  <a:spcAft>
                    <a:spcPts val="800"/>
                  </a:spcAft>
                  <a:buFont typeface="Wingdings" panose="05000000000000000000" pitchFamily="2" charset="2"/>
                  <a:buChar char="Ø"/>
                </a:pPr>
                <a:r>
                  <a:rPr lang="en-IN" dirty="0">
                    <a:latin typeface="Times New Roman" panose="02020603050405020304" pitchFamily="18" charset="0"/>
                    <a:ea typeface="Calibri" panose="020F0502020204030204" pitchFamily="34" charset="0"/>
                    <a:cs typeface="Times New Roman" panose="02020603050405020304" pitchFamily="18" charset="0"/>
                  </a:rPr>
                  <a:t>Mid tower displacement less or equal </a:t>
                </a:r>
                <a14:m>
                  <m:oMath xmlns:m="http://schemas.openxmlformats.org/officeDocument/2006/math">
                    <m:f>
                      <m:fPr>
                        <m:ctrlPr>
                          <a:rPr lang="en-IN" i="1">
                            <a:latin typeface="Cambria Math" panose="02040503050406030204" pitchFamily="18" charset="0"/>
                            <a:ea typeface="Calibri" panose="020F0502020204030204" pitchFamily="34" charset="0"/>
                            <a:cs typeface="Times New Roman" panose="02020603050405020304" pitchFamily="18" charset="0"/>
                          </a:rPr>
                        </m:ctrlPr>
                      </m:fPr>
                      <m:num>
                        <m:r>
                          <a:rPr lang="en-IN" i="1">
                            <a:latin typeface="Cambria Math" panose="02040503050406030204" pitchFamily="18" charset="0"/>
                            <a:ea typeface="Calibri" panose="020F0502020204030204" pitchFamily="34" charset="0"/>
                            <a:cs typeface="Times New Roman" panose="02020603050405020304" pitchFamily="18" charset="0"/>
                          </a:rPr>
                          <m:t>𝐻</m:t>
                        </m:r>
                      </m:num>
                      <m:den>
                        <m:r>
                          <a:rPr lang="en-IN" i="1">
                            <a:latin typeface="Cambria Math" panose="02040503050406030204" pitchFamily="18" charset="0"/>
                            <a:ea typeface="Calibri" panose="020F0502020204030204" pitchFamily="34" charset="0"/>
                            <a:cs typeface="Times New Roman" panose="02020603050405020304" pitchFamily="18" charset="0"/>
                          </a:rPr>
                          <m:t>350</m:t>
                        </m:r>
                      </m:den>
                    </m:f>
                  </m:oMath>
                </a14:m>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514350" indent="-285750">
                  <a:spcAft>
                    <a:spcPts val="800"/>
                  </a:spcAft>
                  <a:buFont typeface="Wingdings" panose="05000000000000000000" pitchFamily="2" charset="2"/>
                  <a:buChar char="Ø"/>
                </a:pPr>
                <a:r>
                  <a:rPr lang="en-IN" dirty="0">
                    <a:latin typeface="Times New Roman" panose="02020603050405020304" pitchFamily="18" charset="0"/>
                    <a:ea typeface="Calibri" panose="020F0502020204030204" pitchFamily="34" charset="0"/>
                    <a:cs typeface="Times New Roman" panose="02020603050405020304" pitchFamily="18" charset="0"/>
                  </a:rPr>
                  <a:t>Deck displacement less or equal </a:t>
                </a:r>
                <a14:m>
                  <m:oMath xmlns:m="http://schemas.openxmlformats.org/officeDocument/2006/math">
                    <m:f>
                      <m:fPr>
                        <m:ctrlPr>
                          <a:rPr lang="en-IN" i="1">
                            <a:latin typeface="Cambria Math" panose="02040503050406030204" pitchFamily="18" charset="0"/>
                            <a:ea typeface="Calibri" panose="020F0502020204030204" pitchFamily="34" charset="0"/>
                            <a:cs typeface="Times New Roman" panose="02020603050405020304" pitchFamily="18" charset="0"/>
                          </a:rPr>
                        </m:ctrlPr>
                      </m:fPr>
                      <m:num>
                        <m:r>
                          <a:rPr lang="en-IN" i="1">
                            <a:latin typeface="Cambria Math" panose="02040503050406030204" pitchFamily="18" charset="0"/>
                            <a:ea typeface="Calibri" panose="020F0502020204030204" pitchFamily="34" charset="0"/>
                            <a:cs typeface="Times New Roman" panose="02020603050405020304" pitchFamily="18" charset="0"/>
                          </a:rPr>
                          <m:t>𝐿</m:t>
                        </m:r>
                      </m:num>
                      <m:den>
                        <m:r>
                          <a:rPr lang="en-IN" i="1">
                            <a:latin typeface="Cambria Math" panose="02040503050406030204" pitchFamily="18" charset="0"/>
                            <a:ea typeface="Calibri" panose="020F0502020204030204" pitchFamily="34" charset="0"/>
                            <a:cs typeface="Times New Roman" panose="02020603050405020304" pitchFamily="18" charset="0"/>
                          </a:rPr>
                          <m:t>540</m:t>
                        </m:r>
                      </m:den>
                    </m:f>
                  </m:oMath>
                </a14:m>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5" name="Rectangle 4">
                <a:extLst>
                  <a:ext uri="{FF2B5EF4-FFF2-40B4-BE49-F238E27FC236}">
                    <a16:creationId xmlns:a16="http://schemas.microsoft.com/office/drawing/2014/main" id="{980C8FBE-A3AA-4843-83DF-C0E6A61C8D3F}"/>
                  </a:ext>
                </a:extLst>
              </p:cNvPr>
              <p:cNvSpPr>
                <a:spLocks noRot="1" noChangeAspect="1" noMove="1" noResize="1" noEditPoints="1" noAdjustHandles="1" noChangeArrowheads="1" noChangeShapeType="1" noTextEdit="1"/>
              </p:cNvSpPr>
              <p:nvPr/>
            </p:nvSpPr>
            <p:spPr>
              <a:xfrm>
                <a:off x="6757715" y="2446936"/>
                <a:ext cx="6096000" cy="982064"/>
              </a:xfrm>
              <a:prstGeom prst="rect">
                <a:avLst/>
              </a:prstGeom>
              <a:blipFill>
                <a:blip r:embed="rId2"/>
                <a:stretch>
                  <a:fillRect b="-1852"/>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A563CF01-9735-48EE-96FB-923950E4B641}"/>
              </a:ext>
            </a:extLst>
          </p:cNvPr>
          <p:cNvSpPr txBox="1"/>
          <p:nvPr/>
        </p:nvSpPr>
        <p:spPr>
          <a:xfrm>
            <a:off x="6877455" y="2081719"/>
            <a:ext cx="2010102" cy="369332"/>
          </a:xfrm>
          <a:prstGeom prst="rect">
            <a:avLst/>
          </a:prstGeom>
          <a:noFill/>
        </p:spPr>
        <p:txBody>
          <a:bodyPr wrap="none" rtlCol="0">
            <a:spAutoFit/>
          </a:bodyPr>
          <a:lstStyle/>
          <a:p>
            <a:r>
              <a:rPr lang="en-IN" dirty="0"/>
              <a:t>1. FOR DEFLECTION</a:t>
            </a:r>
          </a:p>
        </p:txBody>
      </p:sp>
      <p:sp>
        <p:nvSpPr>
          <p:cNvPr id="7" name="TextBox 6">
            <a:extLst>
              <a:ext uri="{FF2B5EF4-FFF2-40B4-BE49-F238E27FC236}">
                <a16:creationId xmlns:a16="http://schemas.microsoft.com/office/drawing/2014/main" id="{55801484-2E98-4841-A5A7-B5F0402C7766}"/>
              </a:ext>
            </a:extLst>
          </p:cNvPr>
          <p:cNvSpPr txBox="1"/>
          <p:nvPr/>
        </p:nvSpPr>
        <p:spPr>
          <a:xfrm>
            <a:off x="6877455" y="3733602"/>
            <a:ext cx="2182136" cy="369332"/>
          </a:xfrm>
          <a:prstGeom prst="rect">
            <a:avLst/>
          </a:prstGeom>
          <a:noFill/>
        </p:spPr>
        <p:txBody>
          <a:bodyPr wrap="none" rtlCol="0">
            <a:spAutoFit/>
          </a:bodyPr>
          <a:lstStyle/>
          <a:p>
            <a:r>
              <a:rPr lang="en-IN" dirty="0"/>
              <a:t>2. FOR CRACK WIDTH</a:t>
            </a:r>
          </a:p>
        </p:txBody>
      </p:sp>
      <p:sp>
        <p:nvSpPr>
          <p:cNvPr id="8" name="TextBox 7">
            <a:extLst>
              <a:ext uri="{FF2B5EF4-FFF2-40B4-BE49-F238E27FC236}">
                <a16:creationId xmlns:a16="http://schemas.microsoft.com/office/drawing/2014/main" id="{4C5D0656-446B-4C38-AD63-C8702289AC2D}"/>
              </a:ext>
            </a:extLst>
          </p:cNvPr>
          <p:cNvSpPr txBox="1"/>
          <p:nvPr/>
        </p:nvSpPr>
        <p:spPr>
          <a:xfrm>
            <a:off x="7099719" y="4309400"/>
            <a:ext cx="3835281" cy="369332"/>
          </a:xfrm>
          <a:prstGeom prst="rect">
            <a:avLst/>
          </a:prstGeom>
          <a:noFill/>
        </p:spPr>
        <p:txBody>
          <a:bodyPr wrap="none" rtlCol="0">
            <a:spAutoFit/>
          </a:bodyPr>
          <a:lstStyle/>
          <a:p>
            <a:pPr marL="285750" indent="-285750">
              <a:buFont typeface="Wingdings" panose="05000000000000000000" pitchFamily="2" charset="2"/>
              <a:buChar char="Ø"/>
            </a:pPr>
            <a:r>
              <a:rPr lang="en-IN" dirty="0"/>
              <a:t>LIMITING CRACK WIDTH IS = 0.3mm</a:t>
            </a:r>
          </a:p>
        </p:txBody>
      </p:sp>
      <p:sp>
        <p:nvSpPr>
          <p:cNvPr id="9" name="TextBox 8">
            <a:extLst>
              <a:ext uri="{FF2B5EF4-FFF2-40B4-BE49-F238E27FC236}">
                <a16:creationId xmlns:a16="http://schemas.microsoft.com/office/drawing/2014/main" id="{A029377B-B5F4-4787-A3EA-90352292B8FF}"/>
              </a:ext>
            </a:extLst>
          </p:cNvPr>
          <p:cNvSpPr txBox="1"/>
          <p:nvPr/>
        </p:nvSpPr>
        <p:spPr>
          <a:xfrm>
            <a:off x="1257000" y="1763031"/>
            <a:ext cx="2159566" cy="3331938"/>
          </a:xfrm>
          <a:prstGeom prst="rect">
            <a:avLst/>
          </a:prstGeom>
          <a:noFill/>
        </p:spPr>
        <p:txBody>
          <a:bodyPr wrap="none" rtlCol="0">
            <a:spAutoFit/>
          </a:bodyPr>
          <a:lstStyle/>
          <a:p>
            <a:pPr marL="285750" indent="-285750">
              <a:lnSpc>
                <a:spcPct val="20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Shear </a:t>
            </a:r>
          </a:p>
          <a:p>
            <a:pPr marL="285750" indent="-285750">
              <a:lnSpc>
                <a:spcPct val="20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Moment</a:t>
            </a:r>
          </a:p>
          <a:p>
            <a:pPr marL="285750" indent="-285750">
              <a:lnSpc>
                <a:spcPct val="20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Stability</a:t>
            </a:r>
          </a:p>
          <a:p>
            <a:pPr marL="285750" indent="-285750">
              <a:lnSpc>
                <a:spcPct val="20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Sliding</a:t>
            </a:r>
          </a:p>
          <a:p>
            <a:pPr marL="285750" indent="-285750">
              <a:lnSpc>
                <a:spcPct val="20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Stresses</a:t>
            </a:r>
          </a:p>
          <a:p>
            <a:pPr marL="285750" indent="-285750">
              <a:lnSpc>
                <a:spcPct val="20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Interaction checks</a:t>
            </a:r>
          </a:p>
        </p:txBody>
      </p:sp>
    </p:spTree>
    <p:extLst>
      <p:ext uri="{BB962C8B-B14F-4D97-AF65-F5344CB8AC3E}">
        <p14:creationId xmlns:p14="http://schemas.microsoft.com/office/powerpoint/2010/main" val="1109488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A50219-4533-42CF-81CA-781CC61331F0}"/>
              </a:ext>
            </a:extLst>
          </p:cNvPr>
          <p:cNvSpPr txBox="1"/>
          <p:nvPr/>
        </p:nvSpPr>
        <p:spPr>
          <a:xfrm>
            <a:off x="4795003" y="137592"/>
            <a:ext cx="2300630" cy="523220"/>
          </a:xfrm>
          <a:prstGeom prst="rect">
            <a:avLst/>
          </a:prstGeom>
          <a:noFill/>
        </p:spPr>
        <p:txBody>
          <a:bodyPr wrap="none" rtlCol="0">
            <a:spAutoFit/>
          </a:bodyPr>
          <a:lstStyle/>
          <a:p>
            <a:r>
              <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13. DESIGNS</a:t>
            </a:r>
          </a:p>
        </p:txBody>
      </p:sp>
      <p:sp>
        <p:nvSpPr>
          <p:cNvPr id="5" name="TextBox 4">
            <a:extLst>
              <a:ext uri="{FF2B5EF4-FFF2-40B4-BE49-F238E27FC236}">
                <a16:creationId xmlns:a16="http://schemas.microsoft.com/office/drawing/2014/main" id="{42C772B5-2023-4CC2-AC9E-1125CE629384}"/>
              </a:ext>
            </a:extLst>
          </p:cNvPr>
          <p:cNvSpPr txBox="1"/>
          <p:nvPr/>
        </p:nvSpPr>
        <p:spPr>
          <a:xfrm>
            <a:off x="1447415" y="1974388"/>
            <a:ext cx="1100558" cy="873572"/>
          </a:xfrm>
          <a:prstGeom prst="rect">
            <a:avLst/>
          </a:prstGeom>
          <a:noFill/>
        </p:spPr>
        <p:txBody>
          <a:bodyPr wrap="none" rtlCol="0">
            <a:spAutoFit/>
          </a:bodyPr>
          <a:lstStyle/>
          <a:p>
            <a:pPr>
              <a:lnSpc>
                <a:spcPct val="150000"/>
              </a:lnSpc>
            </a:pPr>
            <a:r>
              <a:rPr lang="en-IN" dirty="0">
                <a:latin typeface="Times New Roman" panose="02020603050405020304" pitchFamily="18" charset="0"/>
                <a:cs typeface="Times New Roman" panose="02020603050405020304" pitchFamily="18" charset="0"/>
              </a:rPr>
              <a:t>1. Cable</a:t>
            </a:r>
          </a:p>
          <a:p>
            <a:pPr>
              <a:lnSpc>
                <a:spcPct val="150000"/>
              </a:lnSpc>
            </a:pPr>
            <a:r>
              <a:rPr lang="en-IN" dirty="0">
                <a:latin typeface="Times New Roman" panose="02020603050405020304" pitchFamily="18" charset="0"/>
                <a:cs typeface="Times New Roman" panose="02020603050405020304" pitchFamily="18" charset="0"/>
              </a:rPr>
              <a:t>2. Tendon</a:t>
            </a:r>
          </a:p>
        </p:txBody>
      </p:sp>
      <p:sp>
        <p:nvSpPr>
          <p:cNvPr id="6" name="TextBox 5">
            <a:extLst>
              <a:ext uri="{FF2B5EF4-FFF2-40B4-BE49-F238E27FC236}">
                <a16:creationId xmlns:a16="http://schemas.microsoft.com/office/drawing/2014/main" id="{327D6FBB-4805-4493-BFAD-DA449B8CD766}"/>
              </a:ext>
            </a:extLst>
          </p:cNvPr>
          <p:cNvSpPr txBox="1"/>
          <p:nvPr/>
        </p:nvSpPr>
        <p:spPr>
          <a:xfrm>
            <a:off x="1447415" y="2847960"/>
            <a:ext cx="4095993" cy="1704569"/>
          </a:xfrm>
          <a:prstGeom prst="rect">
            <a:avLst/>
          </a:prstGeom>
          <a:noFill/>
        </p:spPr>
        <p:txBody>
          <a:bodyPr wrap="none" rtlCol="0">
            <a:spAutoFit/>
          </a:bodyPr>
          <a:lstStyle/>
          <a:p>
            <a:pPr>
              <a:lnSpc>
                <a:spcPct val="150000"/>
              </a:lnSpc>
            </a:pPr>
            <a:r>
              <a:rPr lang="en-IN" dirty="0">
                <a:latin typeface="Times New Roman" panose="02020603050405020304" pitchFamily="18" charset="0"/>
                <a:cs typeface="Times New Roman" panose="02020603050405020304" pitchFamily="18" charset="0"/>
              </a:rPr>
              <a:t>3. PSC box girder</a:t>
            </a:r>
          </a:p>
          <a:p>
            <a:pPr>
              <a:lnSpc>
                <a:spcPct val="150000"/>
              </a:lnSpc>
            </a:pPr>
            <a:r>
              <a:rPr lang="en-IN" dirty="0">
                <a:latin typeface="Times New Roman" panose="02020603050405020304" pitchFamily="18" charset="0"/>
                <a:cs typeface="Times New Roman" panose="02020603050405020304" pitchFamily="18" charset="0"/>
              </a:rPr>
              <a:t>4. Sections for the upper and lower pylons</a:t>
            </a:r>
          </a:p>
          <a:p>
            <a:pPr>
              <a:lnSpc>
                <a:spcPct val="150000"/>
              </a:lnSpc>
            </a:pPr>
            <a:r>
              <a:rPr lang="en-IN" dirty="0">
                <a:latin typeface="Times New Roman" panose="02020603050405020304" pitchFamily="18" charset="0"/>
                <a:cs typeface="Times New Roman" panose="02020603050405020304" pitchFamily="18" charset="0"/>
              </a:rPr>
              <a:t>5. Well foundation design</a:t>
            </a:r>
          </a:p>
          <a:p>
            <a:pPr>
              <a:lnSpc>
                <a:spcPct val="150000"/>
              </a:lnSpc>
            </a:pPr>
            <a:r>
              <a:rPr lang="en-IN" dirty="0">
                <a:latin typeface="Times New Roman" panose="02020603050405020304" pitchFamily="18" charset="0"/>
                <a:cs typeface="Times New Roman" panose="02020603050405020304" pitchFamily="18" charset="0"/>
              </a:rPr>
              <a:t>6. Design of an elastomer bearing</a:t>
            </a:r>
          </a:p>
        </p:txBody>
      </p:sp>
      <p:sp>
        <p:nvSpPr>
          <p:cNvPr id="9" name="TextBox 8">
            <a:extLst>
              <a:ext uri="{FF2B5EF4-FFF2-40B4-BE49-F238E27FC236}">
                <a16:creationId xmlns:a16="http://schemas.microsoft.com/office/drawing/2014/main" id="{D76951F8-DAA7-4FCE-BF5F-498896074BDC}"/>
              </a:ext>
            </a:extLst>
          </p:cNvPr>
          <p:cNvSpPr txBox="1"/>
          <p:nvPr/>
        </p:nvSpPr>
        <p:spPr>
          <a:xfrm>
            <a:off x="1079768" y="1451168"/>
            <a:ext cx="6060333"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13.1 STRUCTURAL ELEMENTS ARE DESIGNED</a:t>
            </a:r>
          </a:p>
        </p:txBody>
      </p:sp>
    </p:spTree>
    <p:extLst>
      <p:ext uri="{BB962C8B-B14F-4D97-AF65-F5344CB8AC3E}">
        <p14:creationId xmlns:p14="http://schemas.microsoft.com/office/powerpoint/2010/main" val="2604374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18554B-2A01-4A64-9067-80D86569C981}"/>
              </a:ext>
            </a:extLst>
          </p:cNvPr>
          <p:cNvPicPr>
            <a:picLocks noChangeAspect="1"/>
          </p:cNvPicPr>
          <p:nvPr/>
        </p:nvPicPr>
        <p:blipFill rotWithShape="1">
          <a:blip r:embed="rId2">
            <a:extLst>
              <a:ext uri="{28A0092B-C50C-407E-A947-70E740481C1C}">
                <a14:useLocalDpi xmlns:a14="http://schemas.microsoft.com/office/drawing/2010/main" val="0"/>
              </a:ext>
            </a:extLst>
          </a:blip>
          <a:srcRect l="39346" r="10064" b="19764"/>
          <a:stretch/>
        </p:blipFill>
        <p:spPr>
          <a:xfrm>
            <a:off x="6321704" y="868448"/>
            <a:ext cx="2734747" cy="1849050"/>
          </a:xfrm>
          <a:prstGeom prst="rect">
            <a:avLst/>
          </a:prstGeom>
        </p:spPr>
      </p:pic>
      <p:pic>
        <p:nvPicPr>
          <p:cNvPr id="14" name="Picture 13">
            <a:extLst>
              <a:ext uri="{FF2B5EF4-FFF2-40B4-BE49-F238E27FC236}">
                <a16:creationId xmlns:a16="http://schemas.microsoft.com/office/drawing/2014/main" id="{F275E8D9-1D02-445F-BD71-2400186A9CAD}"/>
              </a:ext>
            </a:extLst>
          </p:cNvPr>
          <p:cNvPicPr>
            <a:picLocks noChangeAspect="1"/>
          </p:cNvPicPr>
          <p:nvPr/>
        </p:nvPicPr>
        <p:blipFill rotWithShape="1">
          <a:blip r:embed="rId3">
            <a:extLst>
              <a:ext uri="{28A0092B-C50C-407E-A947-70E740481C1C}">
                <a14:useLocalDpi xmlns:a14="http://schemas.microsoft.com/office/drawing/2010/main" val="0"/>
              </a:ext>
            </a:extLst>
          </a:blip>
          <a:srcRect l="28430" t="4017" r="25271" b="4978"/>
          <a:stretch/>
        </p:blipFill>
        <p:spPr>
          <a:xfrm>
            <a:off x="3556008" y="868448"/>
            <a:ext cx="2561881" cy="1887772"/>
          </a:xfrm>
          <a:prstGeom prst="rect">
            <a:avLst/>
          </a:prstGeom>
        </p:spPr>
      </p:pic>
      <p:pic>
        <p:nvPicPr>
          <p:cNvPr id="16" name="Picture 15">
            <a:extLst>
              <a:ext uri="{FF2B5EF4-FFF2-40B4-BE49-F238E27FC236}">
                <a16:creationId xmlns:a16="http://schemas.microsoft.com/office/drawing/2014/main" id="{7E1B81EF-9B47-47B6-9FAD-EB8D87AE27F7}"/>
              </a:ext>
            </a:extLst>
          </p:cNvPr>
          <p:cNvPicPr>
            <a:picLocks noChangeAspect="1"/>
          </p:cNvPicPr>
          <p:nvPr/>
        </p:nvPicPr>
        <p:blipFill rotWithShape="1">
          <a:blip r:embed="rId4">
            <a:extLst>
              <a:ext uri="{28A0092B-C50C-407E-A947-70E740481C1C}">
                <a14:useLocalDpi xmlns:a14="http://schemas.microsoft.com/office/drawing/2010/main" val="0"/>
              </a:ext>
            </a:extLst>
          </a:blip>
          <a:srcRect l="14414" t="4145" r="21624" b="11381"/>
          <a:stretch/>
        </p:blipFill>
        <p:spPr>
          <a:xfrm>
            <a:off x="268906" y="868448"/>
            <a:ext cx="3033512" cy="1849050"/>
          </a:xfrm>
          <a:prstGeom prst="rect">
            <a:avLst/>
          </a:prstGeom>
        </p:spPr>
      </p:pic>
      <p:pic>
        <p:nvPicPr>
          <p:cNvPr id="18" name="Picture 17">
            <a:extLst>
              <a:ext uri="{FF2B5EF4-FFF2-40B4-BE49-F238E27FC236}">
                <a16:creationId xmlns:a16="http://schemas.microsoft.com/office/drawing/2014/main" id="{66230B41-3100-4C91-AFE9-115D67C8D8F7}"/>
              </a:ext>
            </a:extLst>
          </p:cNvPr>
          <p:cNvPicPr>
            <a:picLocks noChangeAspect="1"/>
          </p:cNvPicPr>
          <p:nvPr/>
        </p:nvPicPr>
        <p:blipFill rotWithShape="1">
          <a:blip r:embed="rId5">
            <a:extLst>
              <a:ext uri="{28A0092B-C50C-407E-A947-70E740481C1C}">
                <a14:useLocalDpi xmlns:a14="http://schemas.microsoft.com/office/drawing/2010/main" val="0"/>
              </a:ext>
            </a:extLst>
          </a:blip>
          <a:srcRect l="15237" t="2075" r="24800" b="6718"/>
          <a:stretch/>
        </p:blipFill>
        <p:spPr>
          <a:xfrm>
            <a:off x="9260265" y="868448"/>
            <a:ext cx="2802072" cy="1887772"/>
          </a:xfrm>
          <a:prstGeom prst="rect">
            <a:avLst/>
          </a:prstGeom>
        </p:spPr>
      </p:pic>
      <p:pic>
        <p:nvPicPr>
          <p:cNvPr id="20" name="Picture 19">
            <a:extLst>
              <a:ext uri="{FF2B5EF4-FFF2-40B4-BE49-F238E27FC236}">
                <a16:creationId xmlns:a16="http://schemas.microsoft.com/office/drawing/2014/main" id="{D8EDCE44-75EC-4499-93B4-DE1360779601}"/>
              </a:ext>
            </a:extLst>
          </p:cNvPr>
          <p:cNvPicPr>
            <a:picLocks noChangeAspect="1"/>
          </p:cNvPicPr>
          <p:nvPr/>
        </p:nvPicPr>
        <p:blipFill rotWithShape="1">
          <a:blip r:embed="rId6">
            <a:extLst>
              <a:ext uri="{28A0092B-C50C-407E-A947-70E740481C1C}">
                <a14:useLocalDpi xmlns:a14="http://schemas.microsoft.com/office/drawing/2010/main" val="0"/>
              </a:ext>
            </a:extLst>
          </a:blip>
          <a:srcRect l="16476" t="-1767" r="14126" b="17092"/>
          <a:stretch/>
        </p:blipFill>
        <p:spPr>
          <a:xfrm>
            <a:off x="314222" y="3780764"/>
            <a:ext cx="2942880" cy="1740418"/>
          </a:xfrm>
          <a:prstGeom prst="rect">
            <a:avLst/>
          </a:prstGeom>
        </p:spPr>
      </p:pic>
      <p:pic>
        <p:nvPicPr>
          <p:cNvPr id="22" name="Picture 21">
            <a:extLst>
              <a:ext uri="{FF2B5EF4-FFF2-40B4-BE49-F238E27FC236}">
                <a16:creationId xmlns:a16="http://schemas.microsoft.com/office/drawing/2014/main" id="{191E63D4-2CEE-4412-8708-08E60D462BC1}"/>
              </a:ext>
            </a:extLst>
          </p:cNvPr>
          <p:cNvPicPr>
            <a:picLocks noChangeAspect="1"/>
          </p:cNvPicPr>
          <p:nvPr/>
        </p:nvPicPr>
        <p:blipFill rotWithShape="1">
          <a:blip r:embed="rId7">
            <a:extLst>
              <a:ext uri="{28A0092B-C50C-407E-A947-70E740481C1C}">
                <a14:useLocalDpi xmlns:a14="http://schemas.microsoft.com/office/drawing/2010/main" val="0"/>
              </a:ext>
            </a:extLst>
          </a:blip>
          <a:srcRect l="16624" t="-507" r="9413" b="4395"/>
          <a:stretch/>
        </p:blipFill>
        <p:spPr>
          <a:xfrm>
            <a:off x="3556009" y="3780765"/>
            <a:ext cx="2942880" cy="1740418"/>
          </a:xfrm>
          <a:prstGeom prst="rect">
            <a:avLst/>
          </a:prstGeom>
        </p:spPr>
      </p:pic>
      <p:pic>
        <p:nvPicPr>
          <p:cNvPr id="24" name="Picture 23">
            <a:extLst>
              <a:ext uri="{FF2B5EF4-FFF2-40B4-BE49-F238E27FC236}">
                <a16:creationId xmlns:a16="http://schemas.microsoft.com/office/drawing/2014/main" id="{5E2853E8-3330-4063-AB4C-8109A49AECBC}"/>
              </a:ext>
            </a:extLst>
          </p:cNvPr>
          <p:cNvPicPr>
            <a:picLocks noChangeAspect="1"/>
          </p:cNvPicPr>
          <p:nvPr/>
        </p:nvPicPr>
        <p:blipFill rotWithShape="1">
          <a:blip r:embed="rId8">
            <a:extLst>
              <a:ext uri="{28A0092B-C50C-407E-A947-70E740481C1C}">
                <a14:useLocalDpi xmlns:a14="http://schemas.microsoft.com/office/drawing/2010/main" val="0"/>
              </a:ext>
            </a:extLst>
          </a:blip>
          <a:srcRect l="16031" t="3493" r="14830" b="2393"/>
          <a:stretch/>
        </p:blipFill>
        <p:spPr>
          <a:xfrm>
            <a:off x="6657886" y="3780765"/>
            <a:ext cx="2602379" cy="1740417"/>
          </a:xfrm>
          <a:prstGeom prst="rect">
            <a:avLst/>
          </a:prstGeom>
        </p:spPr>
      </p:pic>
      <p:pic>
        <p:nvPicPr>
          <p:cNvPr id="27" name="Picture 26">
            <a:extLst>
              <a:ext uri="{FF2B5EF4-FFF2-40B4-BE49-F238E27FC236}">
                <a16:creationId xmlns:a16="http://schemas.microsoft.com/office/drawing/2014/main" id="{59FDBF5F-E372-4010-8E18-C9305062F124}"/>
              </a:ext>
            </a:extLst>
          </p:cNvPr>
          <p:cNvPicPr>
            <a:picLocks noChangeAspect="1"/>
          </p:cNvPicPr>
          <p:nvPr/>
        </p:nvPicPr>
        <p:blipFill rotWithShape="1">
          <a:blip r:embed="rId9">
            <a:extLst>
              <a:ext uri="{28A0092B-C50C-407E-A947-70E740481C1C}">
                <a14:useLocalDpi xmlns:a14="http://schemas.microsoft.com/office/drawing/2010/main" val="0"/>
              </a:ext>
            </a:extLst>
          </a:blip>
          <a:srcRect l="14953" t="5118" r="20380" b="2439"/>
          <a:stretch/>
        </p:blipFill>
        <p:spPr>
          <a:xfrm>
            <a:off x="9369275" y="3780765"/>
            <a:ext cx="2693062" cy="1740419"/>
          </a:xfrm>
          <a:prstGeom prst="rect">
            <a:avLst/>
          </a:prstGeom>
        </p:spPr>
      </p:pic>
      <p:sp>
        <p:nvSpPr>
          <p:cNvPr id="28" name="TextBox 27">
            <a:extLst>
              <a:ext uri="{FF2B5EF4-FFF2-40B4-BE49-F238E27FC236}">
                <a16:creationId xmlns:a16="http://schemas.microsoft.com/office/drawing/2014/main" id="{280B0B3E-31FE-420E-B2CC-81455740E533}"/>
              </a:ext>
            </a:extLst>
          </p:cNvPr>
          <p:cNvSpPr txBox="1"/>
          <p:nvPr/>
        </p:nvSpPr>
        <p:spPr>
          <a:xfrm>
            <a:off x="9303688" y="6140616"/>
            <a:ext cx="2824235" cy="369332"/>
          </a:xfrm>
          <a:prstGeom prst="rect">
            <a:avLst/>
          </a:prstGeom>
          <a:noFill/>
        </p:spPr>
        <p:txBody>
          <a:bodyPr wrap="none" rtlCol="0">
            <a:spAutoFit/>
          </a:bodyPr>
          <a:lstStyle/>
          <a:p>
            <a:r>
              <a:rPr lang="en-IN" i="1" dirty="0">
                <a:latin typeface="Times New Roman" panose="02020603050405020304" pitchFamily="18" charset="0"/>
                <a:cs typeface="Times New Roman" panose="02020603050405020304" pitchFamily="18" charset="0"/>
              </a:rPr>
              <a:t>Reference imagine and think</a:t>
            </a:r>
          </a:p>
        </p:txBody>
      </p:sp>
      <p:sp>
        <p:nvSpPr>
          <p:cNvPr id="29" name="TextBox 28">
            <a:extLst>
              <a:ext uri="{FF2B5EF4-FFF2-40B4-BE49-F238E27FC236}">
                <a16:creationId xmlns:a16="http://schemas.microsoft.com/office/drawing/2014/main" id="{DEEA8F06-95AF-4919-AF20-AD769D4391A3}"/>
              </a:ext>
            </a:extLst>
          </p:cNvPr>
          <p:cNvSpPr txBox="1"/>
          <p:nvPr/>
        </p:nvSpPr>
        <p:spPr>
          <a:xfrm>
            <a:off x="520144" y="147617"/>
            <a:ext cx="6071727"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1.2 CABLE BRIDGE WORKING PRINCIPLE</a:t>
            </a:r>
          </a:p>
        </p:txBody>
      </p:sp>
      <p:sp>
        <p:nvSpPr>
          <p:cNvPr id="30" name="TextBox 29">
            <a:extLst>
              <a:ext uri="{FF2B5EF4-FFF2-40B4-BE49-F238E27FC236}">
                <a16:creationId xmlns:a16="http://schemas.microsoft.com/office/drawing/2014/main" id="{D5D7980B-E251-4991-8BB2-5A1ACCDAD20A}"/>
              </a:ext>
            </a:extLst>
          </p:cNvPr>
          <p:cNvSpPr txBox="1"/>
          <p:nvPr/>
        </p:nvSpPr>
        <p:spPr>
          <a:xfrm>
            <a:off x="1391055" y="2976664"/>
            <a:ext cx="301686" cy="369332"/>
          </a:xfrm>
          <a:prstGeom prst="rect">
            <a:avLst/>
          </a:prstGeom>
          <a:noFill/>
        </p:spPr>
        <p:txBody>
          <a:bodyPr wrap="none" rtlCol="0">
            <a:spAutoFit/>
          </a:bodyPr>
          <a:lstStyle/>
          <a:p>
            <a:r>
              <a:rPr lang="en-IN" dirty="0"/>
              <a:t>1</a:t>
            </a:r>
          </a:p>
        </p:txBody>
      </p:sp>
      <p:sp>
        <p:nvSpPr>
          <p:cNvPr id="31" name="TextBox 30">
            <a:extLst>
              <a:ext uri="{FF2B5EF4-FFF2-40B4-BE49-F238E27FC236}">
                <a16:creationId xmlns:a16="http://schemas.microsoft.com/office/drawing/2014/main" id="{33EA4608-4261-4385-8FE9-6FBE3B558B1E}"/>
              </a:ext>
            </a:extLst>
          </p:cNvPr>
          <p:cNvSpPr txBox="1"/>
          <p:nvPr/>
        </p:nvSpPr>
        <p:spPr>
          <a:xfrm>
            <a:off x="4535262" y="2899160"/>
            <a:ext cx="301686" cy="369332"/>
          </a:xfrm>
          <a:prstGeom prst="rect">
            <a:avLst/>
          </a:prstGeom>
          <a:noFill/>
        </p:spPr>
        <p:txBody>
          <a:bodyPr wrap="none" rtlCol="0">
            <a:spAutoFit/>
          </a:bodyPr>
          <a:lstStyle/>
          <a:p>
            <a:r>
              <a:rPr lang="en-IN" dirty="0"/>
              <a:t>2</a:t>
            </a:r>
          </a:p>
        </p:txBody>
      </p:sp>
      <p:sp>
        <p:nvSpPr>
          <p:cNvPr id="32" name="TextBox 31">
            <a:extLst>
              <a:ext uri="{FF2B5EF4-FFF2-40B4-BE49-F238E27FC236}">
                <a16:creationId xmlns:a16="http://schemas.microsoft.com/office/drawing/2014/main" id="{C095ADBC-3CF0-412B-AF55-59244E1C9774}"/>
              </a:ext>
            </a:extLst>
          </p:cNvPr>
          <p:cNvSpPr txBox="1"/>
          <p:nvPr/>
        </p:nvSpPr>
        <p:spPr>
          <a:xfrm>
            <a:off x="7808232" y="2827613"/>
            <a:ext cx="301686" cy="369332"/>
          </a:xfrm>
          <a:prstGeom prst="rect">
            <a:avLst/>
          </a:prstGeom>
          <a:noFill/>
        </p:spPr>
        <p:txBody>
          <a:bodyPr wrap="none" rtlCol="0">
            <a:spAutoFit/>
          </a:bodyPr>
          <a:lstStyle/>
          <a:p>
            <a:r>
              <a:rPr lang="en-IN" dirty="0"/>
              <a:t>3</a:t>
            </a:r>
          </a:p>
        </p:txBody>
      </p:sp>
      <p:sp>
        <p:nvSpPr>
          <p:cNvPr id="33" name="TextBox 32">
            <a:extLst>
              <a:ext uri="{FF2B5EF4-FFF2-40B4-BE49-F238E27FC236}">
                <a16:creationId xmlns:a16="http://schemas.microsoft.com/office/drawing/2014/main" id="{DA27CAF0-6677-48AA-851C-4993BBDDC9B7}"/>
              </a:ext>
            </a:extLst>
          </p:cNvPr>
          <p:cNvSpPr txBox="1"/>
          <p:nvPr/>
        </p:nvSpPr>
        <p:spPr>
          <a:xfrm>
            <a:off x="10464607" y="2892569"/>
            <a:ext cx="301686" cy="369332"/>
          </a:xfrm>
          <a:prstGeom prst="rect">
            <a:avLst/>
          </a:prstGeom>
          <a:noFill/>
        </p:spPr>
        <p:txBody>
          <a:bodyPr wrap="square" rtlCol="0">
            <a:spAutoFit/>
          </a:bodyPr>
          <a:lstStyle/>
          <a:p>
            <a:r>
              <a:rPr lang="en-IN" dirty="0"/>
              <a:t>4</a:t>
            </a:r>
          </a:p>
        </p:txBody>
      </p:sp>
      <p:sp>
        <p:nvSpPr>
          <p:cNvPr id="34" name="TextBox 33">
            <a:extLst>
              <a:ext uri="{FF2B5EF4-FFF2-40B4-BE49-F238E27FC236}">
                <a16:creationId xmlns:a16="http://schemas.microsoft.com/office/drawing/2014/main" id="{D76E76C6-8067-42FC-A095-F8FF64D10CE8}"/>
              </a:ext>
            </a:extLst>
          </p:cNvPr>
          <p:cNvSpPr txBox="1"/>
          <p:nvPr/>
        </p:nvSpPr>
        <p:spPr>
          <a:xfrm>
            <a:off x="1634819" y="5771284"/>
            <a:ext cx="301686" cy="369332"/>
          </a:xfrm>
          <a:prstGeom prst="rect">
            <a:avLst/>
          </a:prstGeom>
          <a:noFill/>
        </p:spPr>
        <p:txBody>
          <a:bodyPr wrap="none" rtlCol="0">
            <a:spAutoFit/>
          </a:bodyPr>
          <a:lstStyle/>
          <a:p>
            <a:r>
              <a:rPr lang="en-IN" dirty="0"/>
              <a:t>5</a:t>
            </a:r>
          </a:p>
        </p:txBody>
      </p:sp>
      <p:sp>
        <p:nvSpPr>
          <p:cNvPr id="35" name="TextBox 34">
            <a:extLst>
              <a:ext uri="{FF2B5EF4-FFF2-40B4-BE49-F238E27FC236}">
                <a16:creationId xmlns:a16="http://schemas.microsoft.com/office/drawing/2014/main" id="{AC003067-0BC7-42E1-8E94-E83D579E47E3}"/>
              </a:ext>
            </a:extLst>
          </p:cNvPr>
          <p:cNvSpPr txBox="1"/>
          <p:nvPr/>
        </p:nvSpPr>
        <p:spPr>
          <a:xfrm>
            <a:off x="4871631" y="5723117"/>
            <a:ext cx="301686" cy="369332"/>
          </a:xfrm>
          <a:prstGeom prst="rect">
            <a:avLst/>
          </a:prstGeom>
          <a:noFill/>
        </p:spPr>
        <p:txBody>
          <a:bodyPr wrap="none" rtlCol="0">
            <a:spAutoFit/>
          </a:bodyPr>
          <a:lstStyle/>
          <a:p>
            <a:r>
              <a:rPr lang="en-IN" dirty="0"/>
              <a:t>6</a:t>
            </a:r>
          </a:p>
        </p:txBody>
      </p:sp>
      <p:sp>
        <p:nvSpPr>
          <p:cNvPr id="36" name="TextBox 35">
            <a:extLst>
              <a:ext uri="{FF2B5EF4-FFF2-40B4-BE49-F238E27FC236}">
                <a16:creationId xmlns:a16="http://schemas.microsoft.com/office/drawing/2014/main" id="{B2F47773-9288-43E0-ACAA-491224379285}"/>
              </a:ext>
            </a:extLst>
          </p:cNvPr>
          <p:cNvSpPr txBox="1"/>
          <p:nvPr/>
        </p:nvSpPr>
        <p:spPr>
          <a:xfrm>
            <a:off x="7858397" y="5684395"/>
            <a:ext cx="301686" cy="369332"/>
          </a:xfrm>
          <a:prstGeom prst="rect">
            <a:avLst/>
          </a:prstGeom>
          <a:noFill/>
        </p:spPr>
        <p:txBody>
          <a:bodyPr wrap="none" rtlCol="0">
            <a:spAutoFit/>
          </a:bodyPr>
          <a:lstStyle/>
          <a:p>
            <a:r>
              <a:rPr lang="en-IN" dirty="0"/>
              <a:t>7</a:t>
            </a:r>
          </a:p>
        </p:txBody>
      </p:sp>
      <p:sp>
        <p:nvSpPr>
          <p:cNvPr id="37" name="TextBox 36">
            <a:extLst>
              <a:ext uri="{FF2B5EF4-FFF2-40B4-BE49-F238E27FC236}">
                <a16:creationId xmlns:a16="http://schemas.microsoft.com/office/drawing/2014/main" id="{DE922383-26A3-48CE-AB82-0D3B848775B9}"/>
              </a:ext>
            </a:extLst>
          </p:cNvPr>
          <p:cNvSpPr txBox="1"/>
          <p:nvPr/>
        </p:nvSpPr>
        <p:spPr>
          <a:xfrm>
            <a:off x="10557181" y="5659812"/>
            <a:ext cx="301686" cy="369332"/>
          </a:xfrm>
          <a:prstGeom prst="rect">
            <a:avLst/>
          </a:prstGeom>
          <a:noFill/>
        </p:spPr>
        <p:txBody>
          <a:bodyPr wrap="none" rtlCol="0">
            <a:spAutoFit/>
          </a:bodyPr>
          <a:lstStyle/>
          <a:p>
            <a:r>
              <a:rPr lang="en-IN" dirty="0"/>
              <a:t>8</a:t>
            </a:r>
          </a:p>
        </p:txBody>
      </p:sp>
    </p:spTree>
    <p:extLst>
      <p:ext uri="{BB962C8B-B14F-4D97-AF65-F5344CB8AC3E}">
        <p14:creationId xmlns:p14="http://schemas.microsoft.com/office/powerpoint/2010/main" val="41197179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C54AB6-2F1E-4148-A2A8-22BDD9A38379}"/>
              </a:ext>
            </a:extLst>
          </p:cNvPr>
          <p:cNvSpPr/>
          <p:nvPr/>
        </p:nvSpPr>
        <p:spPr>
          <a:xfrm>
            <a:off x="1599180" y="1506653"/>
            <a:ext cx="5294722" cy="3566617"/>
          </a:xfrm>
          <a:prstGeom prst="rect">
            <a:avLst/>
          </a:prstGeom>
        </p:spPr>
        <p:txBody>
          <a:bodyPr wrap="square">
            <a:spAutoFit/>
          </a:bodyPr>
          <a:lstStyle/>
          <a:p>
            <a:pPr>
              <a:lnSpc>
                <a:spcPct val="150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No of strands 37</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Area = 140 mm2</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Stress = 1860 n/mm2</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Stress 45 percentage = 1860 x 0.45 = 837 </a:t>
            </a:r>
            <a:r>
              <a:rPr lang="en-IN" dirty="0" err="1">
                <a:latin typeface="Times New Roman" panose="02020603050405020304" pitchFamily="18" charset="0"/>
                <a:ea typeface="Calibri" panose="020F0502020204030204" pitchFamily="34" charset="0"/>
                <a:cs typeface="Times New Roman" panose="02020603050405020304" pitchFamily="18" charset="0"/>
              </a:rPr>
              <a:t>Mpa</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35 dead load 10 live load 1860 x 0.1 = 186 MPa</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1860 x 0.35 = 651 </a:t>
            </a:r>
            <a:r>
              <a:rPr lang="en-IN" dirty="0" err="1">
                <a:latin typeface="Times New Roman" panose="02020603050405020304" pitchFamily="18" charset="0"/>
                <a:ea typeface="Calibri" panose="020F0502020204030204" pitchFamily="34" charset="0"/>
                <a:cs typeface="Times New Roman" panose="02020603050405020304" pitchFamily="18" charset="0"/>
              </a:rPr>
              <a:t>Mpa</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Ultimate capacity = 651 x 5100 mm2 = 3300 KN</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7D7D75D2-1B41-4B7C-B689-089161BEB558}"/>
              </a:ext>
            </a:extLst>
          </p:cNvPr>
          <p:cNvSpPr/>
          <p:nvPr/>
        </p:nvSpPr>
        <p:spPr>
          <a:xfrm>
            <a:off x="702761" y="459852"/>
            <a:ext cx="3004349" cy="405367"/>
          </a:xfrm>
          <a:prstGeom prst="rect">
            <a:avLst/>
          </a:prstGeom>
        </p:spPr>
        <p:txBody>
          <a:bodyPr wrap="none">
            <a:spAutoFit/>
          </a:bodyPr>
          <a:lstStyle/>
          <a:p>
            <a:pPr>
              <a:lnSpc>
                <a:spcPct val="107000"/>
              </a:lnSpc>
              <a:spcAft>
                <a:spcPts val="800"/>
              </a:spcAft>
            </a:pPr>
            <a:r>
              <a:rPr lang="en-IN" sz="2000" dirty="0">
                <a:latin typeface="Times New Roman" panose="02020603050405020304" pitchFamily="18" charset="0"/>
                <a:ea typeface="Calibri" panose="020F0502020204030204" pitchFamily="34" charset="0"/>
                <a:cs typeface="Times New Roman" panose="02020603050405020304" pitchFamily="18" charset="0"/>
              </a:rPr>
              <a:t>13.2 DESIGN OF CABLE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763201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ED4711-C58F-4AA6-9A5E-C4AFED6610AA}"/>
              </a:ext>
            </a:extLst>
          </p:cNvPr>
          <p:cNvSpPr txBox="1"/>
          <p:nvPr/>
        </p:nvSpPr>
        <p:spPr>
          <a:xfrm>
            <a:off x="724215" y="115056"/>
            <a:ext cx="3299301"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13.3 PSC BOX GIRDER</a:t>
            </a:r>
          </a:p>
        </p:txBody>
      </p:sp>
      <p:pic>
        <p:nvPicPr>
          <p:cNvPr id="6" name="Picture 5">
            <a:extLst>
              <a:ext uri="{FF2B5EF4-FFF2-40B4-BE49-F238E27FC236}">
                <a16:creationId xmlns:a16="http://schemas.microsoft.com/office/drawing/2014/main" id="{AC199D67-083F-4C4F-B805-8D22687F9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215" y="749348"/>
            <a:ext cx="5250635" cy="2773920"/>
          </a:xfrm>
          <a:prstGeom prst="rect">
            <a:avLst/>
          </a:prstGeom>
        </p:spPr>
      </p:pic>
      <p:pic>
        <p:nvPicPr>
          <p:cNvPr id="8" name="Picture 7">
            <a:extLst>
              <a:ext uri="{FF2B5EF4-FFF2-40B4-BE49-F238E27FC236}">
                <a16:creationId xmlns:a16="http://schemas.microsoft.com/office/drawing/2014/main" id="{ED59E5CF-0EE5-4186-82CA-576E72E7E8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451" y="3695895"/>
            <a:ext cx="4458086" cy="2659610"/>
          </a:xfrm>
          <a:prstGeom prst="rect">
            <a:avLst/>
          </a:prstGeom>
        </p:spPr>
      </p:pic>
      <p:sp>
        <p:nvSpPr>
          <p:cNvPr id="9" name="TextBox 8">
            <a:extLst>
              <a:ext uri="{FF2B5EF4-FFF2-40B4-BE49-F238E27FC236}">
                <a16:creationId xmlns:a16="http://schemas.microsoft.com/office/drawing/2014/main" id="{835AF69B-BB75-4E9C-87F6-D48A2CECEBA5}"/>
              </a:ext>
            </a:extLst>
          </p:cNvPr>
          <p:cNvSpPr txBox="1"/>
          <p:nvPr/>
        </p:nvSpPr>
        <p:spPr>
          <a:xfrm>
            <a:off x="7503736" y="1272619"/>
            <a:ext cx="2416111" cy="2230739"/>
          </a:xfrm>
          <a:prstGeom prst="rect">
            <a:avLst/>
          </a:prstGeom>
          <a:noFill/>
        </p:spPr>
        <p:txBody>
          <a:bodyPr wrap="none" rtlCol="0">
            <a:spAutoFit/>
          </a:bodyPr>
          <a:lstStyle/>
          <a:p>
            <a:pPr marL="285750" indent="-285750">
              <a:lnSpc>
                <a:spcPct val="200000"/>
              </a:lnSpc>
              <a:buFont typeface="Wingdings" panose="05000000000000000000" pitchFamily="2" charset="2"/>
              <a:buChar char="ü"/>
            </a:pPr>
            <a:r>
              <a:rPr lang="en-IN" dirty="0">
                <a:solidFill>
                  <a:srgbClr val="92D050"/>
                </a:solidFill>
              </a:rPr>
              <a:t>SHEAR</a:t>
            </a:r>
          </a:p>
          <a:p>
            <a:pPr marL="285750" indent="-285750">
              <a:lnSpc>
                <a:spcPct val="200000"/>
              </a:lnSpc>
              <a:buFont typeface="Wingdings" panose="05000000000000000000" pitchFamily="2" charset="2"/>
              <a:buChar char="ü"/>
            </a:pPr>
            <a:r>
              <a:rPr lang="en-IN" dirty="0">
                <a:solidFill>
                  <a:srgbClr val="92D050"/>
                </a:solidFill>
              </a:rPr>
              <a:t>MOMENT</a:t>
            </a:r>
          </a:p>
          <a:p>
            <a:pPr marL="285750" indent="-285750">
              <a:lnSpc>
                <a:spcPct val="200000"/>
              </a:lnSpc>
              <a:buFont typeface="Wingdings" panose="05000000000000000000" pitchFamily="2" charset="2"/>
              <a:buChar char="ü"/>
            </a:pPr>
            <a:r>
              <a:rPr lang="en-IN" dirty="0">
                <a:solidFill>
                  <a:srgbClr val="92D050"/>
                </a:solidFill>
              </a:rPr>
              <a:t>TORSION</a:t>
            </a:r>
          </a:p>
          <a:p>
            <a:pPr marL="285750" indent="-285750">
              <a:lnSpc>
                <a:spcPct val="200000"/>
              </a:lnSpc>
              <a:buFont typeface="Wingdings" panose="05000000000000000000" pitchFamily="2" charset="2"/>
              <a:buChar char="ü"/>
            </a:pPr>
            <a:r>
              <a:rPr lang="en-IN" dirty="0">
                <a:solidFill>
                  <a:srgbClr val="92D050"/>
                </a:solidFill>
              </a:rPr>
              <a:t>COMBINED EFFECTS</a:t>
            </a:r>
            <a:r>
              <a:rPr lang="en-IN" dirty="0"/>
              <a:t>.</a:t>
            </a:r>
          </a:p>
        </p:txBody>
      </p:sp>
    </p:spTree>
    <p:extLst>
      <p:ext uri="{BB962C8B-B14F-4D97-AF65-F5344CB8AC3E}">
        <p14:creationId xmlns:p14="http://schemas.microsoft.com/office/powerpoint/2010/main" val="1427426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272205-D48A-4636-B0DB-583EA8CA09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908" y="971528"/>
            <a:ext cx="4061812" cy="3269263"/>
          </a:xfrm>
          <a:prstGeom prst="rect">
            <a:avLst/>
          </a:prstGeom>
        </p:spPr>
      </p:pic>
      <p:sp>
        <p:nvSpPr>
          <p:cNvPr id="6" name="TextBox 5">
            <a:extLst>
              <a:ext uri="{FF2B5EF4-FFF2-40B4-BE49-F238E27FC236}">
                <a16:creationId xmlns:a16="http://schemas.microsoft.com/office/drawing/2014/main" id="{340B1858-3DA5-4687-BA8D-FF7AF33F44C7}"/>
              </a:ext>
            </a:extLst>
          </p:cNvPr>
          <p:cNvSpPr txBox="1"/>
          <p:nvPr/>
        </p:nvSpPr>
        <p:spPr>
          <a:xfrm>
            <a:off x="514301" y="199817"/>
            <a:ext cx="5057025"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13.4 DESIGN OF TENDON IN DECK</a:t>
            </a:r>
          </a:p>
        </p:txBody>
      </p:sp>
      <p:pic>
        <p:nvPicPr>
          <p:cNvPr id="8" name="Picture 7">
            <a:extLst>
              <a:ext uri="{FF2B5EF4-FFF2-40B4-BE49-F238E27FC236}">
                <a16:creationId xmlns:a16="http://schemas.microsoft.com/office/drawing/2014/main" id="{A4F001C9-C92D-433E-83D4-38AC847557BB}"/>
              </a:ext>
            </a:extLst>
          </p:cNvPr>
          <p:cNvPicPr>
            <a:picLocks noChangeAspect="1"/>
          </p:cNvPicPr>
          <p:nvPr/>
        </p:nvPicPr>
        <p:blipFill rotWithShape="1">
          <a:blip r:embed="rId3">
            <a:extLst>
              <a:ext uri="{28A0092B-C50C-407E-A947-70E740481C1C}">
                <a14:useLocalDpi xmlns:a14="http://schemas.microsoft.com/office/drawing/2010/main" val="0"/>
              </a:ext>
            </a:extLst>
          </a:blip>
          <a:srcRect b="2644"/>
          <a:stretch/>
        </p:blipFill>
        <p:spPr>
          <a:xfrm>
            <a:off x="6657017" y="971528"/>
            <a:ext cx="4779268" cy="5341723"/>
          </a:xfrm>
          <a:prstGeom prst="rect">
            <a:avLst/>
          </a:prstGeom>
        </p:spPr>
      </p:pic>
      <p:pic>
        <p:nvPicPr>
          <p:cNvPr id="9" name="Picture 8">
            <a:extLst>
              <a:ext uri="{FF2B5EF4-FFF2-40B4-BE49-F238E27FC236}">
                <a16:creationId xmlns:a16="http://schemas.microsoft.com/office/drawing/2014/main" id="{D3E3411A-BDDD-4D0E-A8E1-5DCCBBD41C36}"/>
              </a:ext>
            </a:extLst>
          </p:cNvPr>
          <p:cNvPicPr/>
          <p:nvPr/>
        </p:nvPicPr>
        <p:blipFill rotWithShape="1">
          <a:blip r:embed="rId4">
            <a:extLst>
              <a:ext uri="{28A0092B-C50C-407E-A947-70E740481C1C}">
                <a14:useLocalDpi xmlns:a14="http://schemas.microsoft.com/office/drawing/2010/main" val="0"/>
              </a:ext>
            </a:extLst>
          </a:blip>
          <a:srcRect r="-154" b="33420"/>
          <a:stretch/>
        </p:blipFill>
        <p:spPr>
          <a:xfrm>
            <a:off x="1407469" y="4946929"/>
            <a:ext cx="4331850" cy="1249589"/>
          </a:xfrm>
          <a:prstGeom prst="rect">
            <a:avLst/>
          </a:prstGeom>
        </p:spPr>
      </p:pic>
      <p:sp>
        <p:nvSpPr>
          <p:cNvPr id="10" name="Rectangle 9">
            <a:extLst>
              <a:ext uri="{FF2B5EF4-FFF2-40B4-BE49-F238E27FC236}">
                <a16:creationId xmlns:a16="http://schemas.microsoft.com/office/drawing/2014/main" id="{EBFBF63D-BD70-4D85-936F-09B76163D3A7}"/>
              </a:ext>
            </a:extLst>
          </p:cNvPr>
          <p:cNvSpPr/>
          <p:nvPr/>
        </p:nvSpPr>
        <p:spPr>
          <a:xfrm>
            <a:off x="1197405" y="4482904"/>
            <a:ext cx="2604303" cy="369332"/>
          </a:xfrm>
          <a:prstGeom prst="rect">
            <a:avLst/>
          </a:prstGeom>
        </p:spPr>
        <p:txBody>
          <a:bodyPr wrap="none">
            <a:spAutoFit/>
          </a:bodyPr>
          <a:lstStyle/>
          <a:p>
            <a:pPr marL="342900" indent="-342900">
              <a:buAutoNum type="arabicPeriod"/>
            </a:pPr>
            <a:r>
              <a:rPr lang="en-IN" dirty="0">
                <a:latin typeface="Times New Roman" panose="02020603050405020304" pitchFamily="18" charset="0"/>
                <a:cs typeface="Times New Roman" panose="02020603050405020304" pitchFamily="18" charset="0"/>
              </a:rPr>
              <a:t>The seven-wire strand</a:t>
            </a:r>
          </a:p>
        </p:txBody>
      </p:sp>
    </p:spTree>
    <p:extLst>
      <p:ext uri="{BB962C8B-B14F-4D97-AF65-F5344CB8AC3E}">
        <p14:creationId xmlns:p14="http://schemas.microsoft.com/office/powerpoint/2010/main" val="14315266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9CE565D-1156-49C4-B7E2-CABDBF798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175" y="989890"/>
            <a:ext cx="6043184" cy="5113463"/>
          </a:xfrm>
          <a:prstGeom prst="rect">
            <a:avLst/>
          </a:prstGeom>
        </p:spPr>
      </p:pic>
      <p:pic>
        <p:nvPicPr>
          <p:cNvPr id="14" name="Picture 13">
            <a:extLst>
              <a:ext uri="{FF2B5EF4-FFF2-40B4-BE49-F238E27FC236}">
                <a16:creationId xmlns:a16="http://schemas.microsoft.com/office/drawing/2014/main" id="{774A1D95-78B7-4DE0-BAC5-A8EA8FFF7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3889" y="1677603"/>
            <a:ext cx="3552745" cy="3502794"/>
          </a:xfrm>
          <a:prstGeom prst="rect">
            <a:avLst/>
          </a:prstGeom>
        </p:spPr>
      </p:pic>
      <p:sp>
        <p:nvSpPr>
          <p:cNvPr id="15" name="TextBox 14">
            <a:extLst>
              <a:ext uri="{FF2B5EF4-FFF2-40B4-BE49-F238E27FC236}">
                <a16:creationId xmlns:a16="http://schemas.microsoft.com/office/drawing/2014/main" id="{8913794C-D0F8-497B-A56E-5E0A04F37A0B}"/>
              </a:ext>
            </a:extLst>
          </p:cNvPr>
          <p:cNvSpPr txBox="1"/>
          <p:nvPr/>
        </p:nvSpPr>
        <p:spPr>
          <a:xfrm>
            <a:off x="493954" y="223736"/>
            <a:ext cx="5602046"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13.5 ELASTOMERIC BEARING DESIGN</a:t>
            </a:r>
          </a:p>
        </p:txBody>
      </p:sp>
    </p:spTree>
    <p:extLst>
      <p:ext uri="{BB962C8B-B14F-4D97-AF65-F5344CB8AC3E}">
        <p14:creationId xmlns:p14="http://schemas.microsoft.com/office/powerpoint/2010/main" val="15464790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4C315E-E244-4844-85F6-643D7C168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2022" y="3779583"/>
            <a:ext cx="5261863" cy="2688483"/>
          </a:xfrm>
          <a:prstGeom prst="rect">
            <a:avLst/>
          </a:prstGeom>
        </p:spPr>
      </p:pic>
      <p:pic>
        <p:nvPicPr>
          <p:cNvPr id="7" name="Picture 6">
            <a:extLst>
              <a:ext uri="{FF2B5EF4-FFF2-40B4-BE49-F238E27FC236}">
                <a16:creationId xmlns:a16="http://schemas.microsoft.com/office/drawing/2014/main" id="{E24C5364-52BA-47C2-853D-14A8FD943920}"/>
              </a:ext>
            </a:extLst>
          </p:cNvPr>
          <p:cNvPicPr>
            <a:picLocks noChangeAspect="1"/>
          </p:cNvPicPr>
          <p:nvPr/>
        </p:nvPicPr>
        <p:blipFill rotWithShape="1">
          <a:blip r:embed="rId3">
            <a:extLst>
              <a:ext uri="{28A0092B-C50C-407E-A947-70E740481C1C}">
                <a14:useLocalDpi xmlns:a14="http://schemas.microsoft.com/office/drawing/2010/main" val="0"/>
              </a:ext>
            </a:extLst>
          </a:blip>
          <a:srcRect r="25987"/>
          <a:stretch/>
        </p:blipFill>
        <p:spPr>
          <a:xfrm>
            <a:off x="5988996" y="1120486"/>
            <a:ext cx="5762731" cy="2585033"/>
          </a:xfrm>
          <a:prstGeom prst="rect">
            <a:avLst/>
          </a:prstGeom>
        </p:spPr>
      </p:pic>
      <p:pic>
        <p:nvPicPr>
          <p:cNvPr id="9" name="Picture 8">
            <a:extLst>
              <a:ext uri="{FF2B5EF4-FFF2-40B4-BE49-F238E27FC236}">
                <a16:creationId xmlns:a16="http://schemas.microsoft.com/office/drawing/2014/main" id="{2F6F6FA6-2D52-4182-A34B-22970D718627}"/>
              </a:ext>
            </a:extLst>
          </p:cNvPr>
          <p:cNvPicPr>
            <a:picLocks noChangeAspect="1"/>
          </p:cNvPicPr>
          <p:nvPr/>
        </p:nvPicPr>
        <p:blipFill rotWithShape="1">
          <a:blip r:embed="rId4">
            <a:extLst>
              <a:ext uri="{28A0092B-C50C-407E-A947-70E740481C1C}">
                <a14:useLocalDpi xmlns:a14="http://schemas.microsoft.com/office/drawing/2010/main" val="0"/>
              </a:ext>
            </a:extLst>
          </a:blip>
          <a:srcRect t="8744" r="52648"/>
          <a:stretch/>
        </p:blipFill>
        <p:spPr>
          <a:xfrm>
            <a:off x="766761" y="1120486"/>
            <a:ext cx="3834421" cy="2688485"/>
          </a:xfrm>
          <a:prstGeom prst="rect">
            <a:avLst/>
          </a:prstGeom>
        </p:spPr>
      </p:pic>
      <p:pic>
        <p:nvPicPr>
          <p:cNvPr id="10" name="Picture 9">
            <a:extLst>
              <a:ext uri="{FF2B5EF4-FFF2-40B4-BE49-F238E27FC236}">
                <a16:creationId xmlns:a16="http://schemas.microsoft.com/office/drawing/2014/main" id="{FA3CE77E-5B7B-42B9-9B13-EADBD7EF9EA1}"/>
              </a:ext>
            </a:extLst>
          </p:cNvPr>
          <p:cNvPicPr>
            <a:picLocks noChangeAspect="1"/>
          </p:cNvPicPr>
          <p:nvPr/>
        </p:nvPicPr>
        <p:blipFill rotWithShape="1">
          <a:blip r:embed="rId4">
            <a:extLst>
              <a:ext uri="{28A0092B-C50C-407E-A947-70E740481C1C}">
                <a14:useLocalDpi xmlns:a14="http://schemas.microsoft.com/office/drawing/2010/main" val="0"/>
              </a:ext>
            </a:extLst>
          </a:blip>
          <a:srcRect l="64915" b="12046"/>
          <a:stretch/>
        </p:blipFill>
        <p:spPr>
          <a:xfrm>
            <a:off x="1400783" y="3965721"/>
            <a:ext cx="2503116" cy="2238440"/>
          </a:xfrm>
          <a:prstGeom prst="rect">
            <a:avLst/>
          </a:prstGeom>
        </p:spPr>
      </p:pic>
      <p:cxnSp>
        <p:nvCxnSpPr>
          <p:cNvPr id="12" name="Straight Arrow Connector 11">
            <a:extLst>
              <a:ext uri="{FF2B5EF4-FFF2-40B4-BE49-F238E27FC236}">
                <a16:creationId xmlns:a16="http://schemas.microsoft.com/office/drawing/2014/main" id="{527F1177-25F7-48CF-B6EB-38835704A693}"/>
              </a:ext>
            </a:extLst>
          </p:cNvPr>
          <p:cNvCxnSpPr>
            <a:cxnSpLocks/>
          </p:cNvCxnSpPr>
          <p:nvPr/>
        </p:nvCxnSpPr>
        <p:spPr>
          <a:xfrm flipV="1">
            <a:off x="4105072" y="4124528"/>
            <a:ext cx="0" cy="192607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AE613F2-06D5-4E56-96A1-FFDE25194438}"/>
              </a:ext>
            </a:extLst>
          </p:cNvPr>
          <p:cNvCxnSpPr/>
          <p:nvPr/>
        </p:nvCxnSpPr>
        <p:spPr>
          <a:xfrm>
            <a:off x="1546698" y="6371617"/>
            <a:ext cx="228600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F69B489C-8CAF-4A41-A44B-F26E567AB5A2}"/>
              </a:ext>
            </a:extLst>
          </p:cNvPr>
          <p:cNvSpPr txBox="1"/>
          <p:nvPr/>
        </p:nvSpPr>
        <p:spPr>
          <a:xfrm>
            <a:off x="4134254" y="4951378"/>
            <a:ext cx="1074333" cy="369332"/>
          </a:xfrm>
          <a:prstGeom prst="rect">
            <a:avLst/>
          </a:prstGeom>
          <a:noFill/>
        </p:spPr>
        <p:txBody>
          <a:bodyPr wrap="none" rtlCol="0">
            <a:spAutoFit/>
          </a:bodyPr>
          <a:lstStyle/>
          <a:p>
            <a:r>
              <a:rPr lang="en-IN" dirty="0"/>
              <a:t>3000 mm</a:t>
            </a:r>
          </a:p>
        </p:txBody>
      </p:sp>
      <p:sp>
        <p:nvSpPr>
          <p:cNvPr id="17" name="TextBox 16">
            <a:extLst>
              <a:ext uri="{FF2B5EF4-FFF2-40B4-BE49-F238E27FC236}">
                <a16:creationId xmlns:a16="http://schemas.microsoft.com/office/drawing/2014/main" id="{6F46EDEF-BE0F-4DAE-A362-C8E831511296}"/>
              </a:ext>
            </a:extLst>
          </p:cNvPr>
          <p:cNvSpPr txBox="1"/>
          <p:nvPr/>
        </p:nvSpPr>
        <p:spPr>
          <a:xfrm>
            <a:off x="2228218" y="6019494"/>
            <a:ext cx="1074333" cy="369332"/>
          </a:xfrm>
          <a:prstGeom prst="rect">
            <a:avLst/>
          </a:prstGeom>
          <a:noFill/>
        </p:spPr>
        <p:txBody>
          <a:bodyPr wrap="none" rtlCol="0">
            <a:spAutoFit/>
          </a:bodyPr>
          <a:lstStyle/>
          <a:p>
            <a:r>
              <a:rPr lang="en-IN" dirty="0"/>
              <a:t>4000 mm</a:t>
            </a:r>
          </a:p>
        </p:txBody>
      </p:sp>
      <p:sp>
        <p:nvSpPr>
          <p:cNvPr id="18" name="TextBox 17">
            <a:extLst>
              <a:ext uri="{FF2B5EF4-FFF2-40B4-BE49-F238E27FC236}">
                <a16:creationId xmlns:a16="http://schemas.microsoft.com/office/drawing/2014/main" id="{BF7A91E2-FE0E-4651-B45D-371010B04525}"/>
              </a:ext>
            </a:extLst>
          </p:cNvPr>
          <p:cNvSpPr txBox="1"/>
          <p:nvPr/>
        </p:nvSpPr>
        <p:spPr>
          <a:xfrm>
            <a:off x="386950" y="270210"/>
            <a:ext cx="5602046"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13.6 ELASTOMERIC BEARING DESIGN</a:t>
            </a:r>
          </a:p>
        </p:txBody>
      </p:sp>
    </p:spTree>
    <p:extLst>
      <p:ext uri="{BB962C8B-B14F-4D97-AF65-F5344CB8AC3E}">
        <p14:creationId xmlns:p14="http://schemas.microsoft.com/office/powerpoint/2010/main" val="41391402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6614F5-1A6F-4ACE-A007-F762489F8643}"/>
              </a:ext>
            </a:extLst>
          </p:cNvPr>
          <p:cNvSpPr txBox="1"/>
          <p:nvPr/>
        </p:nvSpPr>
        <p:spPr>
          <a:xfrm>
            <a:off x="446660" y="190472"/>
            <a:ext cx="4907305"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13.7 WELL FOUNDATION DESIGN</a:t>
            </a:r>
          </a:p>
        </p:txBody>
      </p:sp>
      <p:pic>
        <p:nvPicPr>
          <p:cNvPr id="6" name="Picture 5">
            <a:extLst>
              <a:ext uri="{FF2B5EF4-FFF2-40B4-BE49-F238E27FC236}">
                <a16:creationId xmlns:a16="http://schemas.microsoft.com/office/drawing/2014/main" id="{EC59B6D1-AF31-4812-A3E2-959DC59923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304" y="1031114"/>
            <a:ext cx="4138019" cy="5022015"/>
          </a:xfrm>
          <a:prstGeom prst="rect">
            <a:avLst/>
          </a:prstGeom>
        </p:spPr>
      </p:pic>
      <p:pic>
        <p:nvPicPr>
          <p:cNvPr id="8" name="Picture 7">
            <a:extLst>
              <a:ext uri="{FF2B5EF4-FFF2-40B4-BE49-F238E27FC236}">
                <a16:creationId xmlns:a16="http://schemas.microsoft.com/office/drawing/2014/main" id="{3D760F7F-AD55-41E7-BC66-A4D939BF35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259" y="652137"/>
            <a:ext cx="3505504" cy="2263336"/>
          </a:xfrm>
          <a:prstGeom prst="rect">
            <a:avLst/>
          </a:prstGeom>
        </p:spPr>
      </p:pic>
      <p:pic>
        <p:nvPicPr>
          <p:cNvPr id="10" name="Picture 9">
            <a:extLst>
              <a:ext uri="{FF2B5EF4-FFF2-40B4-BE49-F238E27FC236}">
                <a16:creationId xmlns:a16="http://schemas.microsoft.com/office/drawing/2014/main" id="{2C99327E-EE41-4AF9-A3B3-6E68DC1C28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5315" y="3028595"/>
            <a:ext cx="4758432" cy="3018060"/>
          </a:xfrm>
          <a:prstGeom prst="rect">
            <a:avLst/>
          </a:prstGeom>
        </p:spPr>
      </p:pic>
      <p:sp>
        <p:nvSpPr>
          <p:cNvPr id="11" name="TextBox 10">
            <a:extLst>
              <a:ext uri="{FF2B5EF4-FFF2-40B4-BE49-F238E27FC236}">
                <a16:creationId xmlns:a16="http://schemas.microsoft.com/office/drawing/2014/main" id="{F55CDB79-AC87-46AD-8857-872B1759F90E}"/>
              </a:ext>
            </a:extLst>
          </p:cNvPr>
          <p:cNvSpPr txBox="1"/>
          <p:nvPr/>
        </p:nvSpPr>
        <p:spPr>
          <a:xfrm>
            <a:off x="9183713" y="1186575"/>
            <a:ext cx="2250937" cy="786754"/>
          </a:xfrm>
          <a:prstGeom prst="rect">
            <a:avLst/>
          </a:prstGeom>
          <a:noFill/>
        </p:spPr>
        <p:txBody>
          <a:bodyPr wrap="none" rtlCol="0">
            <a:spAutoFit/>
          </a:bodyPr>
          <a:lstStyle/>
          <a:p>
            <a:pPr marL="285750" indent="-285750">
              <a:lnSpc>
                <a:spcPct val="150000"/>
              </a:lnSpc>
              <a:buFont typeface="Wingdings" panose="05000000000000000000" pitchFamily="2" charset="2"/>
              <a:buChar char="ü"/>
            </a:pPr>
            <a:r>
              <a:rPr lang="en-IN" sz="1600" dirty="0">
                <a:solidFill>
                  <a:srgbClr val="92D050"/>
                </a:solidFill>
                <a:latin typeface="Times New Roman" panose="02020603050405020304" pitchFamily="18" charset="0"/>
                <a:cs typeface="Times New Roman" panose="02020603050405020304" pitchFamily="18" charset="0"/>
              </a:rPr>
              <a:t>STABILITY CHECK</a:t>
            </a:r>
          </a:p>
          <a:p>
            <a:pPr marL="285750" indent="-285750">
              <a:lnSpc>
                <a:spcPct val="150000"/>
              </a:lnSpc>
              <a:buFont typeface="Wingdings" panose="05000000000000000000" pitchFamily="2" charset="2"/>
              <a:buChar char="ü"/>
            </a:pPr>
            <a:r>
              <a:rPr lang="en-IN" sz="1600" dirty="0">
                <a:solidFill>
                  <a:srgbClr val="92D050"/>
                </a:solidFill>
                <a:latin typeface="Times New Roman" panose="02020603050405020304" pitchFamily="18" charset="0"/>
                <a:cs typeface="Times New Roman" panose="02020603050405020304" pitchFamily="18" charset="0"/>
              </a:rPr>
              <a:t>SLIDING CHECK</a:t>
            </a:r>
          </a:p>
        </p:txBody>
      </p:sp>
    </p:spTree>
    <p:extLst>
      <p:ext uri="{BB962C8B-B14F-4D97-AF65-F5344CB8AC3E}">
        <p14:creationId xmlns:p14="http://schemas.microsoft.com/office/powerpoint/2010/main" val="10721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ED7945-5431-4D5F-B20C-12506E5996C7}"/>
              </a:ext>
            </a:extLst>
          </p:cNvPr>
          <p:cNvSpPr txBox="1"/>
          <p:nvPr/>
        </p:nvSpPr>
        <p:spPr>
          <a:xfrm>
            <a:off x="4720976" y="187364"/>
            <a:ext cx="2750048" cy="523220"/>
          </a:xfrm>
          <a:prstGeom prst="rect">
            <a:avLst/>
          </a:prstGeom>
          <a:noFill/>
        </p:spPr>
        <p:txBody>
          <a:bodyPr wrap="none" rtlCol="0">
            <a:spAutoFit/>
          </a:bodyPr>
          <a:lstStyle/>
          <a:p>
            <a:r>
              <a:rPr lang="en-IN" sz="2800" b="1" dirty="0">
                <a:latin typeface="Times New Roman" panose="02020603050405020304" pitchFamily="18" charset="0"/>
                <a:cs typeface="Times New Roman" panose="02020603050405020304" pitchFamily="18" charset="0"/>
              </a:rPr>
              <a:t>14. DETAILING</a:t>
            </a:r>
          </a:p>
        </p:txBody>
      </p:sp>
      <p:pic>
        <p:nvPicPr>
          <p:cNvPr id="4" name="Picture 3">
            <a:extLst>
              <a:ext uri="{FF2B5EF4-FFF2-40B4-BE49-F238E27FC236}">
                <a16:creationId xmlns:a16="http://schemas.microsoft.com/office/drawing/2014/main" id="{B8D42FE2-B163-406E-A3C9-DB8BBC299254}"/>
              </a:ext>
            </a:extLst>
          </p:cNvPr>
          <p:cNvPicPr>
            <a:picLocks noChangeAspect="1"/>
          </p:cNvPicPr>
          <p:nvPr/>
        </p:nvPicPr>
        <p:blipFill rotWithShape="1">
          <a:blip r:embed="rId2">
            <a:extLst>
              <a:ext uri="{28A0092B-C50C-407E-A947-70E740481C1C}">
                <a14:useLocalDpi xmlns:a14="http://schemas.microsoft.com/office/drawing/2010/main" val="0"/>
              </a:ext>
            </a:extLst>
          </a:blip>
          <a:srcRect l="-1" r="-1689" b="13343"/>
          <a:stretch/>
        </p:blipFill>
        <p:spPr>
          <a:xfrm>
            <a:off x="571957" y="1755742"/>
            <a:ext cx="5841717" cy="3501320"/>
          </a:xfrm>
          <a:prstGeom prst="rect">
            <a:avLst/>
          </a:prstGeom>
        </p:spPr>
      </p:pic>
      <p:pic>
        <p:nvPicPr>
          <p:cNvPr id="6" name="Picture 5">
            <a:extLst>
              <a:ext uri="{FF2B5EF4-FFF2-40B4-BE49-F238E27FC236}">
                <a16:creationId xmlns:a16="http://schemas.microsoft.com/office/drawing/2014/main" id="{DE560853-10E3-4B7E-B650-A0C107964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7725" y="1755742"/>
            <a:ext cx="4802318" cy="4040466"/>
          </a:xfrm>
          <a:prstGeom prst="rect">
            <a:avLst/>
          </a:prstGeom>
        </p:spPr>
      </p:pic>
      <p:sp>
        <p:nvSpPr>
          <p:cNvPr id="7" name="TextBox 6">
            <a:extLst>
              <a:ext uri="{FF2B5EF4-FFF2-40B4-BE49-F238E27FC236}">
                <a16:creationId xmlns:a16="http://schemas.microsoft.com/office/drawing/2014/main" id="{CEEBA2BC-5B17-4B62-B740-DA580182F68B}"/>
              </a:ext>
            </a:extLst>
          </p:cNvPr>
          <p:cNvSpPr txBox="1"/>
          <p:nvPr/>
        </p:nvSpPr>
        <p:spPr>
          <a:xfrm>
            <a:off x="1780163" y="1110266"/>
            <a:ext cx="2962671" cy="369332"/>
          </a:xfrm>
          <a:prstGeom prst="rect">
            <a:avLst/>
          </a:prstGeom>
          <a:noFill/>
        </p:spPr>
        <p:txBody>
          <a:bodyPr wrap="none" rtlCol="0">
            <a:spAutoFit/>
          </a:bodyPr>
          <a:lstStyle/>
          <a:p>
            <a:r>
              <a:rPr lang="en-IN" dirty="0"/>
              <a:t>14.1 PLAN OF WELL STEINING</a:t>
            </a:r>
          </a:p>
        </p:txBody>
      </p:sp>
      <p:sp>
        <p:nvSpPr>
          <p:cNvPr id="8" name="TextBox 7">
            <a:extLst>
              <a:ext uri="{FF2B5EF4-FFF2-40B4-BE49-F238E27FC236}">
                <a16:creationId xmlns:a16="http://schemas.microsoft.com/office/drawing/2014/main" id="{E1C52422-B76F-4C2F-B94C-729C37C3ADA3}"/>
              </a:ext>
            </a:extLst>
          </p:cNvPr>
          <p:cNvSpPr txBox="1"/>
          <p:nvPr/>
        </p:nvSpPr>
        <p:spPr>
          <a:xfrm>
            <a:off x="7782656" y="1131034"/>
            <a:ext cx="2629181" cy="369332"/>
          </a:xfrm>
          <a:prstGeom prst="rect">
            <a:avLst/>
          </a:prstGeom>
          <a:noFill/>
        </p:spPr>
        <p:txBody>
          <a:bodyPr wrap="none" rtlCol="0">
            <a:spAutoFit/>
          </a:bodyPr>
          <a:lstStyle/>
          <a:p>
            <a:r>
              <a:rPr lang="en-IN" dirty="0"/>
              <a:t>14.2 WELL CUTTING EDGE</a:t>
            </a:r>
          </a:p>
        </p:txBody>
      </p:sp>
    </p:spTree>
    <p:extLst>
      <p:ext uri="{BB962C8B-B14F-4D97-AF65-F5344CB8AC3E}">
        <p14:creationId xmlns:p14="http://schemas.microsoft.com/office/powerpoint/2010/main" val="8512203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822C74-2134-4600-B627-3194E3ABB4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193778" y="1966765"/>
            <a:ext cx="5575970" cy="3219773"/>
          </a:xfrm>
        </p:spPr>
      </p:pic>
      <p:pic>
        <p:nvPicPr>
          <p:cNvPr id="7" name="Picture 6">
            <a:extLst>
              <a:ext uri="{FF2B5EF4-FFF2-40B4-BE49-F238E27FC236}">
                <a16:creationId xmlns:a16="http://schemas.microsoft.com/office/drawing/2014/main" id="{FC12467C-2134-4CE3-85EA-8A49F5485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370626" y="1967738"/>
            <a:ext cx="5577920" cy="3219775"/>
          </a:xfrm>
          <a:prstGeom prst="rect">
            <a:avLst/>
          </a:prstGeom>
        </p:spPr>
      </p:pic>
      <p:pic>
        <p:nvPicPr>
          <p:cNvPr id="9" name="Picture 8">
            <a:extLst>
              <a:ext uri="{FF2B5EF4-FFF2-40B4-BE49-F238E27FC236}">
                <a16:creationId xmlns:a16="http://schemas.microsoft.com/office/drawing/2014/main" id="{541577B5-8055-4B4D-893A-4E47A8CC24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7209614" y="2348526"/>
            <a:ext cx="5575969" cy="2456250"/>
          </a:xfrm>
          <a:prstGeom prst="rect">
            <a:avLst/>
          </a:prstGeom>
        </p:spPr>
      </p:pic>
    </p:spTree>
    <p:extLst>
      <p:ext uri="{BB962C8B-B14F-4D97-AF65-F5344CB8AC3E}">
        <p14:creationId xmlns:p14="http://schemas.microsoft.com/office/powerpoint/2010/main" val="1412157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77205B-C7FE-402A-88DD-3114F4F46C3C}"/>
              </a:ext>
            </a:extLst>
          </p:cNvPr>
          <p:cNvSpPr/>
          <p:nvPr/>
        </p:nvSpPr>
        <p:spPr>
          <a:xfrm>
            <a:off x="489624" y="1053862"/>
            <a:ext cx="11426759" cy="4750275"/>
          </a:xfrm>
          <a:prstGeom prst="rect">
            <a:avLst/>
          </a:prstGeom>
        </p:spPr>
        <p:txBody>
          <a:bodyPr wrap="square">
            <a:spAutoFit/>
          </a:bodyPr>
          <a:lstStyle/>
          <a:p>
            <a:pPr>
              <a:lnSpc>
                <a:spcPct val="107000"/>
              </a:lnSpc>
              <a:spcAft>
                <a:spcPts val="800"/>
              </a:spcAft>
            </a:pPr>
            <a:r>
              <a:rPr lang="en-IN" dirty="0">
                <a:latin typeface="Symbol" panose="05050102010706020507" pitchFamily="18" charset="2"/>
                <a:ea typeface="Times New Roman" panose="02020603050405020304" pitchFamily="18" charset="0"/>
                <a:cs typeface="Times New Roman" panose="02020603050405020304" pitchFamily="18" charset="0"/>
              </a:rPr>
              <a:t>·</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IN" b="1" dirty="0">
                <a:latin typeface="Times New Roman" panose="02020603050405020304" pitchFamily="18" charset="0"/>
                <a:ea typeface="Times New Roman" panose="02020603050405020304" pitchFamily="18" charset="0"/>
                <a:cs typeface="Times New Roman" panose="02020603050405020304" pitchFamily="18" charset="0"/>
              </a:rPr>
              <a:t>IRC: 112- 2020</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IN" i="1" dirty="0">
                <a:latin typeface="Times New Roman" panose="02020603050405020304" pitchFamily="18" charset="0"/>
                <a:ea typeface="Times New Roman" panose="02020603050405020304" pitchFamily="18" charset="0"/>
                <a:cs typeface="Times New Roman" panose="02020603050405020304" pitchFamily="18" charset="0"/>
              </a:rPr>
              <a:t>Code of Practice for Concrete Road Bridges (Limit State Design)</a:t>
            </a:r>
            <a:r>
              <a:rPr lang="en-IN" dirty="0">
                <a:latin typeface="Times New Roman" panose="02020603050405020304" pitchFamily="18" charset="0"/>
                <a:ea typeface="Times New Roman" panose="02020603050405020304" pitchFamily="18" charset="0"/>
                <a:cs typeface="Times New Roman" panose="02020603050405020304" pitchFamily="18" charset="0"/>
              </a:rPr>
              <a:t>, Indian Roads Congress, New Delhi.</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Symbol" panose="05050102010706020507" pitchFamily="18" charset="2"/>
                <a:ea typeface="Times New Roman" panose="02020603050405020304" pitchFamily="18" charset="0"/>
                <a:cs typeface="Times New Roman" panose="02020603050405020304" pitchFamily="18" charset="0"/>
              </a:rPr>
              <a:t>·</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IN" b="1" dirty="0">
                <a:latin typeface="Times New Roman" panose="02020603050405020304" pitchFamily="18" charset="0"/>
                <a:ea typeface="Times New Roman" panose="02020603050405020304" pitchFamily="18" charset="0"/>
                <a:cs typeface="Times New Roman" panose="02020603050405020304" pitchFamily="18" charset="0"/>
              </a:rPr>
              <a:t>IRC:136</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IN" i="1" dirty="0">
                <a:latin typeface="Times New Roman" panose="02020603050405020304" pitchFamily="18" charset="0"/>
                <a:ea typeface="Times New Roman" panose="02020603050405020304" pitchFamily="18" charset="0"/>
                <a:cs typeface="Times New Roman" panose="02020603050405020304" pitchFamily="18" charset="0"/>
              </a:rPr>
              <a:t>Guidelines for the Design, Construction and Maintenance of Cable-Stayed Bridges</a:t>
            </a:r>
            <a:r>
              <a:rPr lang="en-IN" dirty="0">
                <a:latin typeface="Times New Roman" panose="02020603050405020304" pitchFamily="18" charset="0"/>
                <a:ea typeface="Times New Roman" panose="02020603050405020304" pitchFamily="18" charset="0"/>
                <a:cs typeface="Times New Roman" panose="02020603050405020304" pitchFamily="18" charset="0"/>
              </a:rPr>
              <a:t>, Indian Roads Congress, New Delhi.</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Symbol" panose="05050102010706020507" pitchFamily="18" charset="2"/>
                <a:ea typeface="Times New Roman" panose="02020603050405020304" pitchFamily="18" charset="0"/>
                <a:cs typeface="Times New Roman" panose="02020603050405020304" pitchFamily="18" charset="0"/>
              </a:rPr>
              <a:t>·</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IN" b="1" dirty="0">
                <a:latin typeface="Times New Roman" panose="02020603050405020304" pitchFamily="18" charset="0"/>
                <a:ea typeface="Times New Roman" panose="02020603050405020304" pitchFamily="18" charset="0"/>
                <a:cs typeface="Times New Roman" panose="02020603050405020304" pitchFamily="18" charset="0"/>
              </a:rPr>
              <a:t>IRC:6-2017</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IN" i="1" dirty="0">
                <a:latin typeface="Times New Roman" panose="02020603050405020304" pitchFamily="18" charset="0"/>
                <a:ea typeface="Times New Roman" panose="02020603050405020304" pitchFamily="18" charset="0"/>
                <a:cs typeface="Times New Roman" panose="02020603050405020304" pitchFamily="18" charset="0"/>
              </a:rPr>
              <a:t>Standard Specifications and Code of Practice for Road Bridges, Section II – Loads and Stresses</a:t>
            </a:r>
            <a:r>
              <a:rPr lang="en-IN" dirty="0">
                <a:latin typeface="Times New Roman" panose="02020603050405020304" pitchFamily="18" charset="0"/>
                <a:ea typeface="Times New Roman" panose="02020603050405020304" pitchFamily="18" charset="0"/>
                <a:cs typeface="Times New Roman" panose="02020603050405020304" pitchFamily="18" charset="0"/>
              </a:rPr>
              <a:t>, Indian Roads Congress, New Delhi.</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Symbol" panose="05050102010706020507" pitchFamily="18" charset="2"/>
                <a:ea typeface="Times New Roman" panose="02020603050405020304" pitchFamily="18" charset="0"/>
                <a:cs typeface="Times New Roman" panose="02020603050405020304" pitchFamily="18" charset="0"/>
              </a:rPr>
              <a:t>·</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IN" b="1" dirty="0">
                <a:latin typeface="Times New Roman" panose="02020603050405020304" pitchFamily="18" charset="0"/>
                <a:ea typeface="Times New Roman" panose="02020603050405020304" pitchFamily="18" charset="0"/>
                <a:cs typeface="Times New Roman" panose="02020603050405020304" pitchFamily="18" charset="0"/>
              </a:rPr>
              <a:t>IRC:18-2010</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IN" i="1" dirty="0">
                <a:latin typeface="Times New Roman" panose="02020603050405020304" pitchFamily="18" charset="0"/>
                <a:ea typeface="Times New Roman" panose="02020603050405020304" pitchFamily="18" charset="0"/>
                <a:cs typeface="Times New Roman" panose="02020603050405020304" pitchFamily="18" charset="0"/>
              </a:rPr>
              <a:t>Design Criteria for Prestressed Concrete Road Bridges (Post-tensioned System)</a:t>
            </a:r>
            <a:r>
              <a:rPr lang="en-IN" dirty="0">
                <a:latin typeface="Times New Roman" panose="02020603050405020304" pitchFamily="18" charset="0"/>
                <a:ea typeface="Times New Roman" panose="02020603050405020304" pitchFamily="18" charset="0"/>
                <a:cs typeface="Times New Roman" panose="02020603050405020304" pitchFamily="18" charset="0"/>
              </a:rPr>
              <a:t>, Indian Roads Congress, New Delhi.</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Symbol" panose="05050102010706020507" pitchFamily="18" charset="2"/>
                <a:ea typeface="Times New Roman" panose="02020603050405020304" pitchFamily="18" charset="0"/>
                <a:cs typeface="Times New Roman" panose="02020603050405020304" pitchFamily="18" charset="0"/>
              </a:rPr>
              <a:t>·</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IN" b="1" dirty="0">
                <a:latin typeface="Times New Roman" panose="02020603050405020304" pitchFamily="18" charset="0"/>
                <a:ea typeface="Times New Roman" panose="02020603050405020304" pitchFamily="18" charset="0"/>
                <a:cs typeface="Times New Roman" panose="02020603050405020304" pitchFamily="18" charset="0"/>
              </a:rPr>
              <a:t>IS: 1343- 2012</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IN" i="1" dirty="0">
                <a:latin typeface="Times New Roman" panose="02020603050405020304" pitchFamily="18" charset="0"/>
                <a:ea typeface="Times New Roman" panose="02020603050405020304" pitchFamily="18" charset="0"/>
                <a:cs typeface="Times New Roman" panose="02020603050405020304" pitchFamily="18" charset="0"/>
              </a:rPr>
              <a:t>Code of Practice for Prestressed Concrete</a:t>
            </a:r>
            <a:r>
              <a:rPr lang="en-IN" dirty="0">
                <a:latin typeface="Times New Roman" panose="02020603050405020304" pitchFamily="18" charset="0"/>
                <a:ea typeface="Times New Roman" panose="02020603050405020304" pitchFamily="18" charset="0"/>
                <a:cs typeface="Times New Roman" panose="02020603050405020304" pitchFamily="18" charset="0"/>
              </a:rPr>
              <a:t>, Bureau of Indian Standards, New Delhi.</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Symbol" panose="05050102010706020507" pitchFamily="18" charset="2"/>
                <a:ea typeface="Times New Roman" panose="02020603050405020304" pitchFamily="18" charset="0"/>
                <a:cs typeface="Times New Roman" panose="02020603050405020304" pitchFamily="18" charset="0"/>
              </a:rPr>
              <a:t>·</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IN" b="1" dirty="0">
                <a:latin typeface="Times New Roman" panose="02020603050405020304" pitchFamily="18" charset="0"/>
                <a:ea typeface="Times New Roman" panose="02020603050405020304" pitchFamily="18" charset="0"/>
                <a:cs typeface="Times New Roman" panose="02020603050405020304" pitchFamily="18" charset="0"/>
              </a:rPr>
              <a:t>IRC:83 (Part I &amp; II)</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IN" i="1" dirty="0">
                <a:latin typeface="Times New Roman" panose="02020603050405020304" pitchFamily="18" charset="0"/>
                <a:ea typeface="Times New Roman" panose="02020603050405020304" pitchFamily="18" charset="0"/>
                <a:cs typeface="Times New Roman" panose="02020603050405020304" pitchFamily="18" charset="0"/>
              </a:rPr>
              <a:t>Specifications and Guidelines for Bearings for Road Bridges</a:t>
            </a:r>
            <a:r>
              <a:rPr lang="en-IN" dirty="0">
                <a:latin typeface="Times New Roman" panose="02020603050405020304" pitchFamily="18" charset="0"/>
                <a:ea typeface="Times New Roman" panose="02020603050405020304" pitchFamily="18" charset="0"/>
                <a:cs typeface="Times New Roman" panose="02020603050405020304" pitchFamily="18" charset="0"/>
              </a:rPr>
              <a:t>, Indian Roads Congress, New Delhi.</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Symbol" panose="05050102010706020507" pitchFamily="18" charset="2"/>
                <a:ea typeface="Times New Roman" panose="02020603050405020304" pitchFamily="18" charset="0"/>
                <a:cs typeface="Times New Roman" panose="02020603050405020304" pitchFamily="18" charset="0"/>
              </a:rPr>
              <a:t>·</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IN" b="1" dirty="0">
                <a:latin typeface="Times New Roman" panose="02020603050405020304" pitchFamily="18" charset="0"/>
                <a:ea typeface="Times New Roman" panose="02020603050405020304" pitchFamily="18" charset="0"/>
                <a:cs typeface="Times New Roman" panose="02020603050405020304" pitchFamily="18" charset="0"/>
              </a:rPr>
              <a:t>IRC: SP:114-2018</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IN" i="1" dirty="0">
                <a:latin typeface="Times New Roman" panose="02020603050405020304" pitchFamily="18" charset="0"/>
                <a:ea typeface="Times New Roman" panose="02020603050405020304" pitchFamily="18" charset="0"/>
                <a:cs typeface="Times New Roman" panose="02020603050405020304" pitchFamily="18" charset="0"/>
              </a:rPr>
              <a:t>Guidelines for Seismic Design of Road Bridges</a:t>
            </a:r>
            <a:r>
              <a:rPr lang="en-IN" dirty="0">
                <a:latin typeface="Times New Roman" panose="02020603050405020304" pitchFamily="18" charset="0"/>
                <a:ea typeface="Times New Roman" panose="02020603050405020304" pitchFamily="18" charset="0"/>
                <a:cs typeface="Times New Roman" panose="02020603050405020304" pitchFamily="18" charset="0"/>
              </a:rPr>
              <a:t>, Indian Roads Congress, New Delhi.</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Symbol" panose="05050102010706020507" pitchFamily="18" charset="2"/>
                <a:ea typeface="Times New Roman" panose="02020603050405020304" pitchFamily="18" charset="0"/>
                <a:cs typeface="Times New Roman" panose="02020603050405020304" pitchFamily="18" charset="0"/>
              </a:rPr>
              <a:t>·</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IN" b="1" dirty="0">
                <a:latin typeface="Times New Roman" panose="02020603050405020304" pitchFamily="18" charset="0"/>
                <a:ea typeface="Times New Roman" panose="02020603050405020304" pitchFamily="18" charset="0"/>
                <a:cs typeface="Times New Roman" panose="02020603050405020304" pitchFamily="18" charset="0"/>
              </a:rPr>
              <a:t>IRC:45-1972</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IN" i="1" dirty="0">
                <a:latin typeface="Times New Roman" panose="02020603050405020304" pitchFamily="18" charset="0"/>
                <a:ea typeface="Times New Roman" panose="02020603050405020304" pitchFamily="18" charset="0"/>
                <a:cs typeface="Times New Roman" panose="02020603050405020304" pitchFamily="18" charset="0"/>
              </a:rPr>
              <a:t>Recommendations for Estimating the Resistance of Soil Below the Maximum Scour Level in the Design of Well Foundations</a:t>
            </a:r>
            <a:r>
              <a:rPr lang="en-IN" dirty="0">
                <a:latin typeface="Times New Roman" panose="02020603050405020304" pitchFamily="18" charset="0"/>
                <a:ea typeface="Times New Roman" panose="02020603050405020304" pitchFamily="18" charset="0"/>
                <a:cs typeface="Times New Roman" panose="02020603050405020304" pitchFamily="18" charset="0"/>
              </a:rPr>
              <a:t>, Indian Roads Congress, New Delhi.</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Symbol" panose="05050102010706020507" pitchFamily="18" charset="2"/>
                <a:ea typeface="Times New Roman" panose="02020603050405020304" pitchFamily="18" charset="0"/>
                <a:cs typeface="Times New Roman" panose="02020603050405020304" pitchFamily="18" charset="0"/>
              </a:rPr>
              <a:t>·</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IN" b="1" dirty="0">
                <a:latin typeface="Times New Roman" panose="02020603050405020304" pitchFamily="18" charset="0"/>
                <a:ea typeface="Times New Roman" panose="02020603050405020304" pitchFamily="18" charset="0"/>
                <a:cs typeface="Times New Roman" panose="02020603050405020304" pitchFamily="18" charset="0"/>
              </a:rPr>
              <a:t>IS: 3955- 1967</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IN" i="1" dirty="0">
                <a:latin typeface="Times New Roman" panose="02020603050405020304" pitchFamily="18" charset="0"/>
                <a:ea typeface="Times New Roman" panose="02020603050405020304" pitchFamily="18" charset="0"/>
                <a:cs typeface="Times New Roman" panose="02020603050405020304" pitchFamily="18" charset="0"/>
              </a:rPr>
              <a:t>Criteria for Design of Well Foundations</a:t>
            </a:r>
            <a:r>
              <a:rPr lang="en-IN" dirty="0">
                <a:latin typeface="Times New Roman" panose="02020603050405020304" pitchFamily="18" charset="0"/>
                <a:ea typeface="Times New Roman" panose="02020603050405020304" pitchFamily="18" charset="0"/>
                <a:cs typeface="Times New Roman" panose="02020603050405020304" pitchFamily="18" charset="0"/>
              </a:rPr>
              <a:t>, Bureau of Indian Standards, New Delhi.</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46FAE7-5BD3-42AA-AFE8-8E32F47C4E68}"/>
              </a:ext>
            </a:extLst>
          </p:cNvPr>
          <p:cNvSpPr txBox="1"/>
          <p:nvPr/>
        </p:nvSpPr>
        <p:spPr>
          <a:xfrm>
            <a:off x="4315344" y="268162"/>
            <a:ext cx="3775318"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15. REFERENCES</a:t>
            </a:r>
            <a:r>
              <a:rPr lang="en-IN" sz="2000" dirty="0"/>
              <a:t>.</a:t>
            </a:r>
          </a:p>
        </p:txBody>
      </p:sp>
    </p:spTree>
    <p:extLst>
      <p:ext uri="{BB962C8B-B14F-4D97-AF65-F5344CB8AC3E}">
        <p14:creationId xmlns:p14="http://schemas.microsoft.com/office/powerpoint/2010/main" val="969812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98FD1B8-4A0F-435E-BCC2-07E59335439B}"/>
              </a:ext>
            </a:extLst>
          </p:cNvPr>
          <p:cNvSpPr/>
          <p:nvPr/>
        </p:nvSpPr>
        <p:spPr>
          <a:xfrm>
            <a:off x="9426102" y="671209"/>
            <a:ext cx="155643" cy="538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5E9DBA77-9F07-40D6-984A-ABD7713D4643}"/>
              </a:ext>
            </a:extLst>
          </p:cNvPr>
          <p:cNvSpPr/>
          <p:nvPr/>
        </p:nvSpPr>
        <p:spPr>
          <a:xfrm>
            <a:off x="2454612" y="671209"/>
            <a:ext cx="155643" cy="5311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E8950CAD-2AC5-4559-AAD0-E421B3FAFAC8}"/>
              </a:ext>
            </a:extLst>
          </p:cNvPr>
          <p:cNvSpPr/>
          <p:nvPr/>
        </p:nvSpPr>
        <p:spPr>
          <a:xfrm>
            <a:off x="0" y="3429000"/>
            <a:ext cx="12192000" cy="14364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C94CD85-4607-453A-99A0-12CA5E3D743F}"/>
              </a:ext>
            </a:extLst>
          </p:cNvPr>
          <p:cNvSpPr txBox="1"/>
          <p:nvPr/>
        </p:nvSpPr>
        <p:spPr>
          <a:xfrm>
            <a:off x="3725692" y="2082440"/>
            <a:ext cx="4672520" cy="1600438"/>
          </a:xfrm>
          <a:prstGeom prst="rect">
            <a:avLst/>
          </a:prstGeom>
          <a:noFill/>
        </p:spPr>
        <p:txBody>
          <a:bodyPr wrap="square" rtlCol="0">
            <a:spAutoFit/>
          </a:bodyPr>
          <a:lstStyle/>
          <a:p>
            <a:pPr algn="ctr"/>
            <a:r>
              <a:rPr lang="en-IN"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p>
          <a:p>
            <a:pPr algn="ctr"/>
            <a:endParaRPr lang="en-IN"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Oval 9">
            <a:extLst>
              <a:ext uri="{FF2B5EF4-FFF2-40B4-BE49-F238E27FC236}">
                <a16:creationId xmlns:a16="http://schemas.microsoft.com/office/drawing/2014/main" id="{F2424AAE-CE55-47FF-A676-27C3AA3A1433}"/>
              </a:ext>
            </a:extLst>
          </p:cNvPr>
          <p:cNvSpPr/>
          <p:nvPr/>
        </p:nvSpPr>
        <p:spPr>
          <a:xfrm>
            <a:off x="4666033" y="2892386"/>
            <a:ext cx="428017" cy="49208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70CD517-8437-4850-ABFA-EBBD4196CD7F}"/>
              </a:ext>
            </a:extLst>
          </p:cNvPr>
          <p:cNvSpPr/>
          <p:nvPr/>
        </p:nvSpPr>
        <p:spPr>
          <a:xfrm>
            <a:off x="7110919" y="2902452"/>
            <a:ext cx="476655" cy="49208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7C365F04-3B84-41AD-B284-0C6F3A55A71C}"/>
              </a:ext>
            </a:extLst>
          </p:cNvPr>
          <p:cNvSpPr/>
          <p:nvPr/>
        </p:nvSpPr>
        <p:spPr>
          <a:xfrm>
            <a:off x="4776281" y="3011629"/>
            <a:ext cx="214008" cy="25359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1F7C1A59-EC90-4D48-A725-96DA2094C0FC}"/>
              </a:ext>
            </a:extLst>
          </p:cNvPr>
          <p:cNvSpPr/>
          <p:nvPr/>
        </p:nvSpPr>
        <p:spPr>
          <a:xfrm>
            <a:off x="7242242" y="3011629"/>
            <a:ext cx="214008" cy="25359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15" name="Straight Connector 14">
            <a:extLst>
              <a:ext uri="{FF2B5EF4-FFF2-40B4-BE49-F238E27FC236}">
                <a16:creationId xmlns:a16="http://schemas.microsoft.com/office/drawing/2014/main" id="{3A7A05BD-0E13-4F00-A453-43126F94038C}"/>
              </a:ext>
            </a:extLst>
          </p:cNvPr>
          <p:cNvCxnSpPr>
            <a:cxnSpLocks/>
          </p:cNvCxnSpPr>
          <p:nvPr/>
        </p:nvCxnSpPr>
        <p:spPr>
          <a:xfrm>
            <a:off x="2610255" y="1254868"/>
            <a:ext cx="1510220" cy="2208598"/>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6BDECD63-BF2F-4C26-8A4E-3246BD01660B}"/>
              </a:ext>
            </a:extLst>
          </p:cNvPr>
          <p:cNvCxnSpPr/>
          <p:nvPr/>
        </p:nvCxnSpPr>
        <p:spPr>
          <a:xfrm flipH="1">
            <a:off x="943583" y="1245140"/>
            <a:ext cx="1472118" cy="2149395"/>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A457F0B5-D723-4FBE-B162-67A6EF2CF3DA}"/>
              </a:ext>
            </a:extLst>
          </p:cNvPr>
          <p:cNvCxnSpPr/>
          <p:nvPr/>
        </p:nvCxnSpPr>
        <p:spPr>
          <a:xfrm flipH="1">
            <a:off x="7801583" y="1016540"/>
            <a:ext cx="1624519" cy="2377995"/>
          </a:xfrm>
          <a:prstGeom prst="line">
            <a:avLst/>
          </a:prstGeom>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5257702E-DA81-4F25-B87A-D6688DBDEC30}"/>
              </a:ext>
            </a:extLst>
          </p:cNvPr>
          <p:cNvCxnSpPr/>
          <p:nvPr/>
        </p:nvCxnSpPr>
        <p:spPr>
          <a:xfrm>
            <a:off x="9581745" y="1016540"/>
            <a:ext cx="1498059" cy="2377995"/>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0B398E48-7CF9-49DD-AA27-BCD7A2EC77CD}"/>
              </a:ext>
            </a:extLst>
          </p:cNvPr>
          <p:cNvCxnSpPr>
            <a:cxnSpLocks/>
          </p:cNvCxnSpPr>
          <p:nvPr/>
        </p:nvCxnSpPr>
        <p:spPr>
          <a:xfrm flipH="1">
            <a:off x="8506839" y="2092167"/>
            <a:ext cx="889269" cy="1371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2E8AF8-EC52-4C48-A6DB-547AC316B490}"/>
              </a:ext>
            </a:extLst>
          </p:cNvPr>
          <p:cNvCxnSpPr>
            <a:cxnSpLocks/>
          </p:cNvCxnSpPr>
          <p:nvPr/>
        </p:nvCxnSpPr>
        <p:spPr>
          <a:xfrm>
            <a:off x="9472309" y="1984443"/>
            <a:ext cx="946014" cy="1479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601E46F-5DF4-4539-8760-7148AC2029BE}"/>
              </a:ext>
            </a:extLst>
          </p:cNvPr>
          <p:cNvCxnSpPr/>
          <p:nvPr/>
        </p:nvCxnSpPr>
        <p:spPr>
          <a:xfrm flipH="1">
            <a:off x="1601416" y="1916349"/>
            <a:ext cx="814285" cy="1478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783C3C2-90BD-4971-A8A6-CF8BC1BB050A}"/>
              </a:ext>
            </a:extLst>
          </p:cNvPr>
          <p:cNvCxnSpPr/>
          <p:nvPr/>
        </p:nvCxnSpPr>
        <p:spPr>
          <a:xfrm>
            <a:off x="2610255" y="1935804"/>
            <a:ext cx="801924" cy="1527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C060EA2-12A2-4D0B-BD1C-0E6019A4E697}"/>
              </a:ext>
            </a:extLst>
          </p:cNvPr>
          <p:cNvCxnSpPr/>
          <p:nvPr/>
        </p:nvCxnSpPr>
        <p:spPr>
          <a:xfrm flipH="1">
            <a:off x="9066179" y="2892386"/>
            <a:ext cx="359923" cy="6084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98A1D7-3D00-480D-8122-30668E3EF85F}"/>
              </a:ext>
            </a:extLst>
          </p:cNvPr>
          <p:cNvCxnSpPr/>
          <p:nvPr/>
        </p:nvCxnSpPr>
        <p:spPr>
          <a:xfrm>
            <a:off x="9576881" y="2777816"/>
            <a:ext cx="442608" cy="720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3794ACC-7033-4C83-A13D-82F5FE1A56D4}"/>
              </a:ext>
            </a:extLst>
          </p:cNvPr>
          <p:cNvCxnSpPr/>
          <p:nvPr/>
        </p:nvCxnSpPr>
        <p:spPr>
          <a:xfrm>
            <a:off x="2532433" y="2777816"/>
            <a:ext cx="478784" cy="720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AB9B974-3A2E-4FDD-A489-5D929820ADB4}"/>
              </a:ext>
            </a:extLst>
          </p:cNvPr>
          <p:cNvCxnSpPr/>
          <p:nvPr/>
        </p:nvCxnSpPr>
        <p:spPr>
          <a:xfrm flipH="1">
            <a:off x="2004151" y="2800636"/>
            <a:ext cx="450460" cy="772007"/>
          </a:xfrm>
          <a:prstGeom prst="line">
            <a:avLst/>
          </a:prstGeom>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8DDC9DC-4F37-48FB-A196-A275ED7F86D5}"/>
              </a:ext>
            </a:extLst>
          </p:cNvPr>
          <p:cNvSpPr/>
          <p:nvPr/>
        </p:nvSpPr>
        <p:spPr>
          <a:xfrm>
            <a:off x="2229381" y="5544766"/>
            <a:ext cx="669462" cy="1021404"/>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a:extLst>
              <a:ext uri="{FF2B5EF4-FFF2-40B4-BE49-F238E27FC236}">
                <a16:creationId xmlns:a16="http://schemas.microsoft.com/office/drawing/2014/main" id="{12AFD5D2-FC39-4DEC-8398-5349753FAF9D}"/>
              </a:ext>
            </a:extLst>
          </p:cNvPr>
          <p:cNvSpPr/>
          <p:nvPr/>
        </p:nvSpPr>
        <p:spPr>
          <a:xfrm>
            <a:off x="9169192" y="5471809"/>
            <a:ext cx="669462" cy="1021404"/>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42922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9EF556-E8D9-405D-A4C0-9DADCBE433DA}"/>
              </a:ext>
            </a:extLst>
          </p:cNvPr>
          <p:cNvSpPr/>
          <p:nvPr/>
        </p:nvSpPr>
        <p:spPr>
          <a:xfrm>
            <a:off x="729368" y="3429000"/>
            <a:ext cx="6096000" cy="2223942"/>
          </a:xfrm>
          <a:prstGeom prst="rect">
            <a:avLst/>
          </a:prstGeom>
        </p:spPr>
        <p:txBody>
          <a:bodyPr>
            <a:spAutoFit/>
          </a:bodyPr>
          <a:lstStyle/>
          <a:p>
            <a:pPr>
              <a:lnSpc>
                <a:spcPct val="200000"/>
              </a:lnSpc>
            </a:pPr>
            <a:r>
              <a:rPr lang="en-IN" dirty="0">
                <a:latin typeface="Times New Roman" panose="02020603050405020304" pitchFamily="18" charset="0"/>
                <a:cs typeface="Times New Roman" panose="02020603050405020304" pitchFamily="18" charset="0"/>
              </a:rPr>
              <a:t>4)CABLES</a:t>
            </a:r>
          </a:p>
          <a:p>
            <a:pPr>
              <a:lnSpc>
                <a:spcPct val="200000"/>
              </a:lnSpc>
            </a:pPr>
            <a:r>
              <a:rPr lang="en-IN" dirty="0">
                <a:latin typeface="Times New Roman" panose="02020603050405020304" pitchFamily="18" charset="0"/>
                <a:cs typeface="Times New Roman" panose="02020603050405020304" pitchFamily="18" charset="0"/>
              </a:rPr>
              <a:t>5) DECK</a:t>
            </a:r>
          </a:p>
          <a:p>
            <a:pPr>
              <a:lnSpc>
                <a:spcPct val="200000"/>
              </a:lnSpc>
            </a:pPr>
            <a:r>
              <a:rPr lang="en-IN" dirty="0">
                <a:latin typeface="Times New Roman" panose="02020603050405020304" pitchFamily="18" charset="0"/>
                <a:cs typeface="Times New Roman" panose="02020603050405020304" pitchFamily="18" charset="0"/>
              </a:rPr>
              <a:t>6) TENDONS</a:t>
            </a:r>
          </a:p>
          <a:p>
            <a:pPr>
              <a:lnSpc>
                <a:spcPct val="200000"/>
              </a:lnSpc>
            </a:pPr>
            <a:r>
              <a:rPr lang="en-IN" dirty="0">
                <a:latin typeface="Times New Roman" panose="02020603050405020304" pitchFamily="18" charset="0"/>
                <a:cs typeface="Times New Roman" panose="02020603050405020304" pitchFamily="18" charset="0"/>
              </a:rPr>
              <a:t>7) BEARINGS</a:t>
            </a:r>
          </a:p>
        </p:txBody>
      </p:sp>
      <p:sp>
        <p:nvSpPr>
          <p:cNvPr id="5" name="TextBox 4">
            <a:extLst>
              <a:ext uri="{FF2B5EF4-FFF2-40B4-BE49-F238E27FC236}">
                <a16:creationId xmlns:a16="http://schemas.microsoft.com/office/drawing/2014/main" id="{F4E90C67-3143-480D-9B20-AA3F29CF508E}"/>
              </a:ext>
            </a:extLst>
          </p:cNvPr>
          <p:cNvSpPr txBox="1"/>
          <p:nvPr/>
        </p:nvSpPr>
        <p:spPr>
          <a:xfrm>
            <a:off x="729368" y="726465"/>
            <a:ext cx="3995990" cy="3139321"/>
          </a:xfrm>
          <a:prstGeom prst="rect">
            <a:avLst/>
          </a:prstGeom>
          <a:noFill/>
        </p:spPr>
        <p:txBody>
          <a:bodyPr wrap="square" rtlCol="0">
            <a:spAutoFit/>
          </a:bodyPr>
          <a:lstStyle/>
          <a:p>
            <a:pPr>
              <a:lnSpc>
                <a:spcPct val="200000"/>
              </a:lnSpc>
            </a:pPr>
            <a:r>
              <a:rPr lang="en-IN" dirty="0">
                <a:latin typeface="Times New Roman" panose="02020603050405020304" pitchFamily="18" charset="0"/>
                <a:cs typeface="Times New Roman" panose="02020603050405020304" pitchFamily="18" charset="0"/>
              </a:rPr>
              <a:t>1)WELL FOUNDATION</a:t>
            </a:r>
          </a:p>
          <a:p>
            <a:pPr>
              <a:lnSpc>
                <a:spcPct val="200000"/>
              </a:lnSpc>
            </a:pPr>
            <a:r>
              <a:rPr lang="en-IN" dirty="0">
                <a:latin typeface="Times New Roman" panose="02020603050405020304" pitchFamily="18" charset="0"/>
                <a:cs typeface="Times New Roman" panose="02020603050405020304" pitchFamily="18" charset="0"/>
              </a:rPr>
              <a:t>2)PYLON</a:t>
            </a:r>
          </a:p>
          <a:p>
            <a:pPr>
              <a:lnSpc>
                <a:spcPct val="200000"/>
              </a:lnSpc>
            </a:pPr>
            <a:r>
              <a:rPr lang="en-IN" dirty="0">
                <a:latin typeface="Times New Roman" panose="02020603050405020304" pitchFamily="18" charset="0"/>
                <a:cs typeface="Times New Roman" panose="02020603050405020304" pitchFamily="18" charset="0"/>
              </a:rPr>
              <a:t>  2.1) UPER PYLON</a:t>
            </a:r>
          </a:p>
          <a:p>
            <a:pPr>
              <a:lnSpc>
                <a:spcPct val="200000"/>
              </a:lnSpc>
            </a:pPr>
            <a:r>
              <a:rPr lang="en-IN" dirty="0">
                <a:latin typeface="Times New Roman" panose="02020603050405020304" pitchFamily="18" charset="0"/>
                <a:cs typeface="Times New Roman" panose="02020603050405020304" pitchFamily="18" charset="0"/>
              </a:rPr>
              <a:t> 2.2) LOWER PYLON</a:t>
            </a:r>
          </a:p>
          <a:p>
            <a:pPr>
              <a:lnSpc>
                <a:spcPct val="200000"/>
              </a:lnSpc>
            </a:pPr>
            <a:r>
              <a:rPr lang="en-IN" dirty="0">
                <a:latin typeface="Times New Roman" panose="02020603050405020304" pitchFamily="18" charset="0"/>
                <a:cs typeface="Times New Roman" panose="02020603050405020304" pitchFamily="18" charset="0"/>
              </a:rPr>
              <a:t>3)PIER TABLE</a:t>
            </a:r>
          </a:p>
          <a:p>
            <a:endParaRPr lang="en-IN" dirty="0"/>
          </a:p>
        </p:txBody>
      </p:sp>
      <p:sp>
        <p:nvSpPr>
          <p:cNvPr id="6" name="TextBox 5">
            <a:extLst>
              <a:ext uri="{FF2B5EF4-FFF2-40B4-BE49-F238E27FC236}">
                <a16:creationId xmlns:a16="http://schemas.microsoft.com/office/drawing/2014/main" id="{FEA1C01D-D0C7-4BAA-9CA2-72332D5CF8C6}"/>
              </a:ext>
            </a:extLst>
          </p:cNvPr>
          <p:cNvSpPr txBox="1"/>
          <p:nvPr/>
        </p:nvSpPr>
        <p:spPr>
          <a:xfrm>
            <a:off x="433807" y="164517"/>
            <a:ext cx="5796506" cy="461665"/>
          </a:xfrm>
          <a:prstGeom prst="rect">
            <a:avLst/>
          </a:prstGeom>
          <a:noFill/>
        </p:spPr>
        <p:txBody>
          <a:bodyPr wrap="square" rtlCol="0">
            <a:spAutoFit/>
          </a:bodyPr>
          <a:lstStyle/>
          <a:p>
            <a:r>
              <a:rPr lang="en-IN" sz="2400" dirty="0">
                <a:solidFill>
                  <a:srgbClr val="FF0000"/>
                </a:solidFill>
                <a:latin typeface="Times New Roman" panose="02020603050405020304" pitchFamily="18" charset="0"/>
                <a:cs typeface="Times New Roman" panose="02020603050405020304" pitchFamily="18" charset="0"/>
              </a:rPr>
              <a:t>1.3 COMPONENTS OF CABLE BRIDGE</a:t>
            </a:r>
          </a:p>
        </p:txBody>
      </p:sp>
      <p:pic>
        <p:nvPicPr>
          <p:cNvPr id="8" name="Picture 7">
            <a:extLst>
              <a:ext uri="{FF2B5EF4-FFF2-40B4-BE49-F238E27FC236}">
                <a16:creationId xmlns:a16="http://schemas.microsoft.com/office/drawing/2014/main" id="{12CED327-6EA6-4EB4-8D2D-6378FB952E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7655" y="1868439"/>
            <a:ext cx="8479202" cy="4263096"/>
          </a:xfrm>
          <a:prstGeom prst="rect">
            <a:avLst/>
          </a:prstGeom>
          <a:ln>
            <a:noFill/>
          </a:ln>
          <a:effectLst>
            <a:outerShdw blurRad="292100" dist="139700" dir="2700000" algn="tl" rotWithShape="0">
              <a:srgbClr val="333333">
                <a:alpha val="65000"/>
              </a:srgbClr>
            </a:outerShdw>
          </a:effectLst>
        </p:spPr>
      </p:pic>
      <p:cxnSp>
        <p:nvCxnSpPr>
          <p:cNvPr id="32" name="Straight Arrow Connector 31">
            <a:extLst>
              <a:ext uri="{FF2B5EF4-FFF2-40B4-BE49-F238E27FC236}">
                <a16:creationId xmlns:a16="http://schemas.microsoft.com/office/drawing/2014/main" id="{B32FA13B-9BAA-4D15-BA49-8D6466F164F6}"/>
              </a:ext>
            </a:extLst>
          </p:cNvPr>
          <p:cNvCxnSpPr/>
          <p:nvPr/>
        </p:nvCxnSpPr>
        <p:spPr>
          <a:xfrm flipH="1">
            <a:off x="7909180" y="2597285"/>
            <a:ext cx="933855" cy="359923"/>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707BBFBE-C5DC-4370-83EA-B994F49FC701}"/>
              </a:ext>
            </a:extLst>
          </p:cNvPr>
          <p:cNvSpPr txBox="1"/>
          <p:nvPr/>
        </p:nvSpPr>
        <p:spPr>
          <a:xfrm>
            <a:off x="8920264" y="2441643"/>
            <a:ext cx="1483227" cy="369332"/>
          </a:xfrm>
          <a:prstGeom prst="rect">
            <a:avLst/>
          </a:prstGeom>
          <a:noFill/>
        </p:spPr>
        <p:txBody>
          <a:bodyPr wrap="none" rtlCol="0">
            <a:spAutoFit/>
          </a:bodyPr>
          <a:lstStyle/>
          <a:p>
            <a:r>
              <a:rPr lang="en-IN" dirty="0">
                <a:solidFill>
                  <a:schemeClr val="bg1"/>
                </a:solidFill>
              </a:rPr>
              <a:t>UPPER PYLON</a:t>
            </a:r>
          </a:p>
        </p:txBody>
      </p:sp>
      <p:cxnSp>
        <p:nvCxnSpPr>
          <p:cNvPr id="37" name="Straight Arrow Connector 36">
            <a:extLst>
              <a:ext uri="{FF2B5EF4-FFF2-40B4-BE49-F238E27FC236}">
                <a16:creationId xmlns:a16="http://schemas.microsoft.com/office/drawing/2014/main" id="{586FCD38-CFF6-423B-A795-9BAD4C4E1566}"/>
              </a:ext>
            </a:extLst>
          </p:cNvPr>
          <p:cNvCxnSpPr/>
          <p:nvPr/>
        </p:nvCxnSpPr>
        <p:spPr>
          <a:xfrm flipV="1">
            <a:off x="6692630" y="5019472"/>
            <a:ext cx="894944" cy="116732"/>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CD75081A-C1E3-49AF-92DF-56914E3EFF6A}"/>
              </a:ext>
            </a:extLst>
          </p:cNvPr>
          <p:cNvSpPr txBox="1"/>
          <p:nvPr/>
        </p:nvSpPr>
        <p:spPr>
          <a:xfrm>
            <a:off x="5457217" y="5126477"/>
            <a:ext cx="1546193" cy="369332"/>
          </a:xfrm>
          <a:prstGeom prst="rect">
            <a:avLst/>
          </a:prstGeom>
          <a:noFill/>
        </p:spPr>
        <p:txBody>
          <a:bodyPr wrap="none" rtlCol="0">
            <a:spAutoFit/>
          </a:bodyPr>
          <a:lstStyle/>
          <a:p>
            <a:r>
              <a:rPr lang="en-IN" dirty="0">
                <a:solidFill>
                  <a:schemeClr val="bg1"/>
                </a:solidFill>
              </a:rPr>
              <a:t>LOWER PYLON</a:t>
            </a:r>
          </a:p>
        </p:txBody>
      </p:sp>
      <p:cxnSp>
        <p:nvCxnSpPr>
          <p:cNvPr id="42" name="Straight Arrow Connector 41">
            <a:extLst>
              <a:ext uri="{FF2B5EF4-FFF2-40B4-BE49-F238E27FC236}">
                <a16:creationId xmlns:a16="http://schemas.microsoft.com/office/drawing/2014/main" id="{7E75AAD6-0610-4C38-BA2C-DE1DF24A970D}"/>
              </a:ext>
            </a:extLst>
          </p:cNvPr>
          <p:cNvCxnSpPr/>
          <p:nvPr/>
        </p:nvCxnSpPr>
        <p:spPr>
          <a:xfrm>
            <a:off x="6825368" y="3103123"/>
            <a:ext cx="178042" cy="418290"/>
          </a:xfrm>
          <a:prstGeom prst="straightConnector1">
            <a:avLst/>
          </a:prstGeom>
          <a:ln>
            <a:solidFill>
              <a:schemeClr val="bg1"/>
            </a:solidFill>
            <a:tailEnd type="triangle"/>
          </a:ln>
        </p:spPr>
        <p:style>
          <a:lnRef idx="1">
            <a:schemeClr val="accent4"/>
          </a:lnRef>
          <a:fillRef idx="0">
            <a:schemeClr val="accent4"/>
          </a:fillRef>
          <a:effectRef idx="0">
            <a:schemeClr val="accent4"/>
          </a:effectRef>
          <a:fontRef idx="minor">
            <a:schemeClr val="tx1"/>
          </a:fontRef>
        </p:style>
      </p:cxnSp>
      <p:sp>
        <p:nvSpPr>
          <p:cNvPr id="43" name="TextBox 42">
            <a:extLst>
              <a:ext uri="{FF2B5EF4-FFF2-40B4-BE49-F238E27FC236}">
                <a16:creationId xmlns:a16="http://schemas.microsoft.com/office/drawing/2014/main" id="{35D07AAC-D806-4A92-976C-4DEE03F65034}"/>
              </a:ext>
            </a:extLst>
          </p:cNvPr>
          <p:cNvSpPr txBox="1"/>
          <p:nvPr/>
        </p:nvSpPr>
        <p:spPr>
          <a:xfrm>
            <a:off x="6060173" y="2820966"/>
            <a:ext cx="879728" cy="369332"/>
          </a:xfrm>
          <a:prstGeom prst="rect">
            <a:avLst/>
          </a:prstGeom>
          <a:noFill/>
        </p:spPr>
        <p:txBody>
          <a:bodyPr wrap="none" rtlCol="0">
            <a:spAutoFit/>
          </a:bodyPr>
          <a:lstStyle/>
          <a:p>
            <a:r>
              <a:rPr lang="en-IN" dirty="0">
                <a:solidFill>
                  <a:schemeClr val="bg1"/>
                </a:solidFill>
              </a:rPr>
              <a:t>CABLES</a:t>
            </a:r>
          </a:p>
        </p:txBody>
      </p:sp>
      <p:cxnSp>
        <p:nvCxnSpPr>
          <p:cNvPr id="45" name="Straight Arrow Connector 44">
            <a:extLst>
              <a:ext uri="{FF2B5EF4-FFF2-40B4-BE49-F238E27FC236}">
                <a16:creationId xmlns:a16="http://schemas.microsoft.com/office/drawing/2014/main" id="{E2ADF720-39F6-49A5-8923-F542F304D59F}"/>
              </a:ext>
            </a:extLst>
          </p:cNvPr>
          <p:cNvCxnSpPr/>
          <p:nvPr/>
        </p:nvCxnSpPr>
        <p:spPr>
          <a:xfrm flipH="1" flipV="1">
            <a:off x="8920264" y="5787957"/>
            <a:ext cx="856034" cy="8754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3C5E116-ACA1-480C-82AF-773B218D3E5A}"/>
              </a:ext>
            </a:extLst>
          </p:cNvPr>
          <p:cNvSpPr txBox="1"/>
          <p:nvPr/>
        </p:nvSpPr>
        <p:spPr>
          <a:xfrm>
            <a:off x="9776298" y="5652942"/>
            <a:ext cx="2028697" cy="369332"/>
          </a:xfrm>
          <a:prstGeom prst="rect">
            <a:avLst/>
          </a:prstGeom>
          <a:noFill/>
        </p:spPr>
        <p:txBody>
          <a:bodyPr wrap="none" rtlCol="0">
            <a:spAutoFit/>
          </a:bodyPr>
          <a:lstStyle/>
          <a:p>
            <a:r>
              <a:rPr lang="en-IN" dirty="0">
                <a:solidFill>
                  <a:schemeClr val="bg1"/>
                </a:solidFill>
              </a:rPr>
              <a:t>WELL FOUNDATION</a:t>
            </a:r>
          </a:p>
        </p:txBody>
      </p:sp>
      <p:cxnSp>
        <p:nvCxnSpPr>
          <p:cNvPr id="48" name="Straight Arrow Connector 47">
            <a:extLst>
              <a:ext uri="{FF2B5EF4-FFF2-40B4-BE49-F238E27FC236}">
                <a16:creationId xmlns:a16="http://schemas.microsoft.com/office/drawing/2014/main" id="{79BD0627-F350-4AB5-93D3-C8D61C05F2F6}"/>
              </a:ext>
            </a:extLst>
          </p:cNvPr>
          <p:cNvCxnSpPr>
            <a:cxnSpLocks/>
          </p:cNvCxnSpPr>
          <p:nvPr/>
        </p:nvCxnSpPr>
        <p:spPr>
          <a:xfrm>
            <a:off x="5683029" y="3422582"/>
            <a:ext cx="192478" cy="711673"/>
          </a:xfrm>
          <a:prstGeom prst="straightConnector1">
            <a:avLst/>
          </a:prstGeom>
          <a:ln>
            <a:solidFill>
              <a:schemeClr val="bg1"/>
            </a:solidFill>
            <a:tailEnd type="triangle"/>
          </a:ln>
        </p:spPr>
        <p:style>
          <a:lnRef idx="3">
            <a:schemeClr val="accent4"/>
          </a:lnRef>
          <a:fillRef idx="0">
            <a:schemeClr val="accent4"/>
          </a:fillRef>
          <a:effectRef idx="2">
            <a:schemeClr val="accent4"/>
          </a:effectRef>
          <a:fontRef idx="minor">
            <a:schemeClr val="tx1"/>
          </a:fontRef>
        </p:style>
      </p:cxnSp>
      <p:sp>
        <p:nvSpPr>
          <p:cNvPr id="50" name="TextBox 49">
            <a:extLst>
              <a:ext uri="{FF2B5EF4-FFF2-40B4-BE49-F238E27FC236}">
                <a16:creationId xmlns:a16="http://schemas.microsoft.com/office/drawing/2014/main" id="{823B64EE-4D3A-4860-B141-3C65EA164AD4}"/>
              </a:ext>
            </a:extLst>
          </p:cNvPr>
          <p:cNvSpPr txBox="1"/>
          <p:nvPr/>
        </p:nvSpPr>
        <p:spPr>
          <a:xfrm>
            <a:off x="5068360" y="3127602"/>
            <a:ext cx="680507" cy="369332"/>
          </a:xfrm>
          <a:prstGeom prst="rect">
            <a:avLst/>
          </a:prstGeom>
          <a:noFill/>
        </p:spPr>
        <p:txBody>
          <a:bodyPr wrap="none" rtlCol="0">
            <a:spAutoFit/>
          </a:bodyPr>
          <a:lstStyle/>
          <a:p>
            <a:r>
              <a:rPr lang="en-IN" dirty="0">
                <a:solidFill>
                  <a:schemeClr val="bg1"/>
                </a:solidFill>
              </a:rPr>
              <a:t>DECK</a:t>
            </a:r>
          </a:p>
        </p:txBody>
      </p:sp>
      <p:cxnSp>
        <p:nvCxnSpPr>
          <p:cNvPr id="52" name="Straight Arrow Connector 51">
            <a:extLst>
              <a:ext uri="{FF2B5EF4-FFF2-40B4-BE49-F238E27FC236}">
                <a16:creationId xmlns:a16="http://schemas.microsoft.com/office/drawing/2014/main" id="{308F4C2C-0CBF-405F-A624-B7122CAABDDF}"/>
              </a:ext>
            </a:extLst>
          </p:cNvPr>
          <p:cNvCxnSpPr/>
          <p:nvPr/>
        </p:nvCxnSpPr>
        <p:spPr>
          <a:xfrm flipV="1">
            <a:off x="6692630" y="4540971"/>
            <a:ext cx="1094626" cy="24503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D9AB2F-172B-496D-8FD2-7D780DD30386}"/>
              </a:ext>
            </a:extLst>
          </p:cNvPr>
          <p:cNvSpPr txBox="1"/>
          <p:nvPr/>
        </p:nvSpPr>
        <p:spPr>
          <a:xfrm>
            <a:off x="5611959" y="4618953"/>
            <a:ext cx="1213409" cy="369332"/>
          </a:xfrm>
          <a:prstGeom prst="rect">
            <a:avLst/>
          </a:prstGeom>
          <a:noFill/>
        </p:spPr>
        <p:txBody>
          <a:bodyPr wrap="none" rtlCol="0">
            <a:spAutoFit/>
          </a:bodyPr>
          <a:lstStyle/>
          <a:p>
            <a:r>
              <a:rPr lang="en-IN" dirty="0">
                <a:solidFill>
                  <a:schemeClr val="bg1"/>
                </a:solidFill>
              </a:rPr>
              <a:t>PIER TABLE</a:t>
            </a:r>
          </a:p>
        </p:txBody>
      </p:sp>
    </p:spTree>
    <p:extLst>
      <p:ext uri="{BB962C8B-B14F-4D97-AF65-F5344CB8AC3E}">
        <p14:creationId xmlns:p14="http://schemas.microsoft.com/office/powerpoint/2010/main" val="3708169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B85A48-89A4-4BC0-8D3D-D66462EBD1EA}"/>
              </a:ext>
            </a:extLst>
          </p:cNvPr>
          <p:cNvSpPr txBox="1"/>
          <p:nvPr/>
        </p:nvSpPr>
        <p:spPr>
          <a:xfrm>
            <a:off x="278358" y="757504"/>
            <a:ext cx="4916211" cy="400110"/>
          </a:xfrm>
          <a:prstGeom prst="rect">
            <a:avLst/>
          </a:prstGeom>
          <a:noFill/>
        </p:spPr>
        <p:txBody>
          <a:bodyPr wrap="square" rtlCol="0">
            <a:spAutoFit/>
          </a:bodyPr>
          <a:lstStyle/>
          <a:p>
            <a:r>
              <a:rPr lang="en-IN" sz="2000" dirty="0">
                <a:solidFill>
                  <a:srgbClr val="00B0F0"/>
                </a:solidFill>
                <a:latin typeface="Times New Roman" panose="02020603050405020304" pitchFamily="18" charset="0"/>
                <a:cs typeface="Times New Roman" panose="02020603050405020304" pitchFamily="18" charset="0"/>
              </a:rPr>
              <a:t>2.1 DEPEND ON CABLE-STAID SYSTEM</a:t>
            </a:r>
          </a:p>
        </p:txBody>
      </p:sp>
      <p:sp>
        <p:nvSpPr>
          <p:cNvPr id="4" name="TextBox 3">
            <a:extLst>
              <a:ext uri="{FF2B5EF4-FFF2-40B4-BE49-F238E27FC236}">
                <a16:creationId xmlns:a16="http://schemas.microsoft.com/office/drawing/2014/main" id="{17B4E5FB-1D36-4FED-8E33-52F6EDD3B03B}"/>
              </a:ext>
            </a:extLst>
          </p:cNvPr>
          <p:cNvSpPr txBox="1"/>
          <p:nvPr/>
        </p:nvSpPr>
        <p:spPr>
          <a:xfrm>
            <a:off x="8246022" y="1040259"/>
            <a:ext cx="2535631" cy="369332"/>
          </a:xfrm>
          <a:prstGeom prst="rect">
            <a:avLst/>
          </a:prstGeom>
          <a:noFill/>
        </p:spPr>
        <p:txBody>
          <a:bodyPr wrap="none" rtlCol="0">
            <a:spAutoFit/>
          </a:bodyPr>
          <a:lstStyle/>
          <a:p>
            <a:r>
              <a:rPr lang="en-IN" dirty="0"/>
              <a:t>CHOSSED CABLE PROFILE</a:t>
            </a:r>
          </a:p>
        </p:txBody>
      </p:sp>
      <p:pic>
        <p:nvPicPr>
          <p:cNvPr id="4098" name="Picture 2" descr="https://lbcc.pressbooks.pub/app/uploads/sites/3/2023/04/Cables-and-Arches2-4-scaled-1.jpg">
            <a:extLst>
              <a:ext uri="{FF2B5EF4-FFF2-40B4-BE49-F238E27FC236}">
                <a16:creationId xmlns:a16="http://schemas.microsoft.com/office/drawing/2014/main" id="{FDE598FF-E10F-4EAC-963D-7A6C15CEF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91" y="1409591"/>
            <a:ext cx="6375907" cy="366372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igure 4">
            <a:extLst>
              <a:ext uri="{FF2B5EF4-FFF2-40B4-BE49-F238E27FC236}">
                <a16:creationId xmlns:a16="http://schemas.microsoft.com/office/drawing/2014/main" id="{562D3E2B-461E-4986-B771-4C2B358885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6" t="31560" r="3664" b="33572"/>
          <a:stretch/>
        </p:blipFill>
        <p:spPr bwMode="auto">
          <a:xfrm>
            <a:off x="551012" y="4951703"/>
            <a:ext cx="4059620" cy="17817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C1E47AB-B4EA-42B3-AC0A-21CEFCD5EA56}"/>
              </a:ext>
            </a:extLst>
          </p:cNvPr>
          <p:cNvPicPr>
            <a:picLocks noChangeAspect="1"/>
          </p:cNvPicPr>
          <p:nvPr/>
        </p:nvPicPr>
        <p:blipFill rotWithShape="1">
          <a:blip r:embed="rId4">
            <a:extLst>
              <a:ext uri="{28A0092B-C50C-407E-A947-70E740481C1C}">
                <a14:useLocalDpi xmlns:a14="http://schemas.microsoft.com/office/drawing/2010/main" val="0"/>
              </a:ext>
            </a:extLst>
          </a:blip>
          <a:srcRect l="6005" t="14970" r="2001" b="21062"/>
          <a:stretch/>
        </p:blipFill>
        <p:spPr>
          <a:xfrm>
            <a:off x="7269785" y="1727000"/>
            <a:ext cx="4488106" cy="22122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6F22C291-5489-49CF-B591-CF4B4D25428F}"/>
              </a:ext>
            </a:extLst>
          </p:cNvPr>
          <p:cNvSpPr txBox="1"/>
          <p:nvPr/>
        </p:nvSpPr>
        <p:spPr>
          <a:xfrm>
            <a:off x="8988357" y="4231532"/>
            <a:ext cx="1752275" cy="369332"/>
          </a:xfrm>
          <a:prstGeom prst="rect">
            <a:avLst/>
          </a:prstGeom>
          <a:noFill/>
        </p:spPr>
        <p:txBody>
          <a:bodyPr wrap="none" rtlCol="0">
            <a:spAutoFit/>
          </a:bodyPr>
          <a:lstStyle/>
          <a:p>
            <a:r>
              <a:rPr lang="en-IN" dirty="0"/>
              <a:t>SEMI FAN SHAPE</a:t>
            </a:r>
          </a:p>
        </p:txBody>
      </p:sp>
      <p:sp>
        <p:nvSpPr>
          <p:cNvPr id="10" name="TextBox 9">
            <a:extLst>
              <a:ext uri="{FF2B5EF4-FFF2-40B4-BE49-F238E27FC236}">
                <a16:creationId xmlns:a16="http://schemas.microsoft.com/office/drawing/2014/main" id="{E9B2D381-FC26-413C-9AD4-7550C02B4A10}"/>
              </a:ext>
            </a:extLst>
          </p:cNvPr>
          <p:cNvSpPr txBox="1"/>
          <p:nvPr/>
        </p:nvSpPr>
        <p:spPr>
          <a:xfrm>
            <a:off x="3343163" y="124571"/>
            <a:ext cx="6618222" cy="523220"/>
          </a:xfrm>
          <a:prstGeom prst="rect">
            <a:avLst/>
          </a:prstGeom>
          <a:noFill/>
        </p:spPr>
        <p:txBody>
          <a:bodyPr wrap="none" rtlCol="0">
            <a:spAutoFit/>
          </a:bodyPr>
          <a:lstStyle/>
          <a:p>
            <a:r>
              <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TYPES OF CABLE-STAYED BRIDGE</a:t>
            </a:r>
          </a:p>
        </p:txBody>
      </p:sp>
    </p:spTree>
    <p:extLst>
      <p:ext uri="{BB962C8B-B14F-4D97-AF65-F5344CB8AC3E}">
        <p14:creationId xmlns:p14="http://schemas.microsoft.com/office/powerpoint/2010/main" val="4143918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2C1B94-591E-4F7F-A04F-0C53291EA085}"/>
              </a:ext>
            </a:extLst>
          </p:cNvPr>
          <p:cNvSpPr txBox="1"/>
          <p:nvPr/>
        </p:nvSpPr>
        <p:spPr>
          <a:xfrm>
            <a:off x="402220" y="247324"/>
            <a:ext cx="6679516"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2.2 DEPEND ON PYLON TYPES</a:t>
            </a:r>
          </a:p>
        </p:txBody>
      </p:sp>
      <p:pic>
        <p:nvPicPr>
          <p:cNvPr id="5" name="Picture 4">
            <a:extLst>
              <a:ext uri="{FF2B5EF4-FFF2-40B4-BE49-F238E27FC236}">
                <a16:creationId xmlns:a16="http://schemas.microsoft.com/office/drawing/2014/main" id="{4BBBAD69-7F69-40A1-9095-E87268F911C3}"/>
              </a:ext>
            </a:extLst>
          </p:cNvPr>
          <p:cNvPicPr>
            <a:picLocks noChangeAspect="1"/>
          </p:cNvPicPr>
          <p:nvPr/>
        </p:nvPicPr>
        <p:blipFill rotWithShape="1">
          <a:blip r:embed="rId2">
            <a:extLst>
              <a:ext uri="{28A0092B-C50C-407E-A947-70E740481C1C}">
                <a14:useLocalDpi xmlns:a14="http://schemas.microsoft.com/office/drawing/2010/main" val="0"/>
              </a:ext>
            </a:extLst>
          </a:blip>
          <a:srcRect l="30886" t="3953" r="51130" b="52569"/>
          <a:stretch/>
        </p:blipFill>
        <p:spPr>
          <a:xfrm>
            <a:off x="1686494" y="1165054"/>
            <a:ext cx="1232055" cy="2148584"/>
          </a:xfrm>
          <a:prstGeom prst="rect">
            <a:avLst/>
          </a:prstGeom>
        </p:spPr>
      </p:pic>
      <p:sp>
        <p:nvSpPr>
          <p:cNvPr id="4" name="TextBox 3">
            <a:extLst>
              <a:ext uri="{FF2B5EF4-FFF2-40B4-BE49-F238E27FC236}">
                <a16:creationId xmlns:a16="http://schemas.microsoft.com/office/drawing/2014/main" id="{DE9AC8F0-BBD5-48D1-9495-711A15EE90FB}"/>
              </a:ext>
            </a:extLst>
          </p:cNvPr>
          <p:cNvSpPr txBox="1"/>
          <p:nvPr/>
        </p:nvSpPr>
        <p:spPr>
          <a:xfrm>
            <a:off x="8967962" y="843128"/>
            <a:ext cx="2599686" cy="369332"/>
          </a:xfrm>
          <a:prstGeom prst="rect">
            <a:avLst/>
          </a:prstGeom>
          <a:noFill/>
        </p:spPr>
        <p:txBody>
          <a:bodyPr wrap="none" rtlCol="0">
            <a:spAutoFit/>
          </a:bodyPr>
          <a:lstStyle/>
          <a:p>
            <a:r>
              <a:rPr lang="en-IN" dirty="0"/>
              <a:t>NEEDLE PYLON CHOOSED</a:t>
            </a:r>
          </a:p>
        </p:txBody>
      </p:sp>
      <p:pic>
        <p:nvPicPr>
          <p:cNvPr id="9" name="Picture 8">
            <a:extLst>
              <a:ext uri="{FF2B5EF4-FFF2-40B4-BE49-F238E27FC236}">
                <a16:creationId xmlns:a16="http://schemas.microsoft.com/office/drawing/2014/main" id="{EC7863F7-394D-408F-A33B-8563EFAB798B}"/>
              </a:ext>
            </a:extLst>
          </p:cNvPr>
          <p:cNvPicPr>
            <a:picLocks noChangeAspect="1"/>
          </p:cNvPicPr>
          <p:nvPr/>
        </p:nvPicPr>
        <p:blipFill rotWithShape="1">
          <a:blip r:embed="rId2">
            <a:extLst>
              <a:ext uri="{28A0092B-C50C-407E-A947-70E740481C1C}">
                <a14:useLocalDpi xmlns:a14="http://schemas.microsoft.com/office/drawing/2010/main" val="0"/>
              </a:ext>
            </a:extLst>
          </a:blip>
          <a:srcRect l="12310" t="4171" r="68229" b="52602"/>
          <a:stretch/>
        </p:blipFill>
        <p:spPr>
          <a:xfrm>
            <a:off x="488415" y="1165054"/>
            <a:ext cx="1341062" cy="2148584"/>
          </a:xfrm>
          <a:prstGeom prst="rect">
            <a:avLst/>
          </a:prstGeom>
        </p:spPr>
      </p:pic>
      <p:sp>
        <p:nvSpPr>
          <p:cNvPr id="10" name="Rectangle 9">
            <a:extLst>
              <a:ext uri="{FF2B5EF4-FFF2-40B4-BE49-F238E27FC236}">
                <a16:creationId xmlns:a16="http://schemas.microsoft.com/office/drawing/2014/main" id="{0E45A964-DF0F-434B-A843-D183E1ED3A50}"/>
              </a:ext>
            </a:extLst>
          </p:cNvPr>
          <p:cNvSpPr/>
          <p:nvPr/>
        </p:nvSpPr>
        <p:spPr>
          <a:xfrm>
            <a:off x="631398" y="795722"/>
            <a:ext cx="1055097" cy="369332"/>
          </a:xfrm>
          <a:prstGeom prst="rect">
            <a:avLst/>
          </a:prstGeom>
        </p:spPr>
        <p:txBody>
          <a:bodyPr wrap="none">
            <a:spAutoFit/>
          </a:bodyPr>
          <a:lstStyle/>
          <a:p>
            <a:r>
              <a:rPr lang="en-IN" dirty="0"/>
              <a:t>H FRAME</a:t>
            </a:r>
          </a:p>
        </p:txBody>
      </p:sp>
      <p:pic>
        <p:nvPicPr>
          <p:cNvPr id="11" name="Picture 10">
            <a:extLst>
              <a:ext uri="{FF2B5EF4-FFF2-40B4-BE49-F238E27FC236}">
                <a16:creationId xmlns:a16="http://schemas.microsoft.com/office/drawing/2014/main" id="{EDCAD463-D0C8-4119-8305-39C012DCCFEB}"/>
              </a:ext>
            </a:extLst>
          </p:cNvPr>
          <p:cNvPicPr>
            <a:picLocks noChangeAspect="1"/>
          </p:cNvPicPr>
          <p:nvPr/>
        </p:nvPicPr>
        <p:blipFill rotWithShape="1">
          <a:blip r:embed="rId2">
            <a:extLst>
              <a:ext uri="{28A0092B-C50C-407E-A947-70E740481C1C}">
                <a14:useLocalDpi xmlns:a14="http://schemas.microsoft.com/office/drawing/2010/main" val="0"/>
              </a:ext>
            </a:extLst>
          </a:blip>
          <a:srcRect l="49610" t="4213" r="3306" b="52114"/>
          <a:stretch/>
        </p:blipFill>
        <p:spPr>
          <a:xfrm>
            <a:off x="3381929" y="1224293"/>
            <a:ext cx="2188723" cy="2089345"/>
          </a:xfrm>
          <a:prstGeom prst="rect">
            <a:avLst/>
          </a:prstGeom>
        </p:spPr>
      </p:pic>
      <p:sp>
        <p:nvSpPr>
          <p:cNvPr id="12" name="Rectangle 11">
            <a:extLst>
              <a:ext uri="{FF2B5EF4-FFF2-40B4-BE49-F238E27FC236}">
                <a16:creationId xmlns:a16="http://schemas.microsoft.com/office/drawing/2014/main" id="{BF6F7789-25F9-46EA-9BA1-B203DD1FF006}"/>
              </a:ext>
            </a:extLst>
          </p:cNvPr>
          <p:cNvSpPr/>
          <p:nvPr/>
        </p:nvSpPr>
        <p:spPr>
          <a:xfrm>
            <a:off x="3976950" y="854961"/>
            <a:ext cx="1043876" cy="369332"/>
          </a:xfrm>
          <a:prstGeom prst="rect">
            <a:avLst/>
          </a:prstGeom>
        </p:spPr>
        <p:txBody>
          <a:bodyPr wrap="none">
            <a:spAutoFit/>
          </a:bodyPr>
          <a:lstStyle/>
          <a:p>
            <a:r>
              <a:rPr lang="en-IN" dirty="0"/>
              <a:t>A FRAME</a:t>
            </a:r>
          </a:p>
        </p:txBody>
      </p:sp>
      <p:pic>
        <p:nvPicPr>
          <p:cNvPr id="13" name="Picture 12">
            <a:extLst>
              <a:ext uri="{FF2B5EF4-FFF2-40B4-BE49-F238E27FC236}">
                <a16:creationId xmlns:a16="http://schemas.microsoft.com/office/drawing/2014/main" id="{6C40D18C-086F-4DFD-89B1-F22605C9B5C3}"/>
              </a:ext>
            </a:extLst>
          </p:cNvPr>
          <p:cNvPicPr>
            <a:picLocks noChangeAspect="1"/>
          </p:cNvPicPr>
          <p:nvPr/>
        </p:nvPicPr>
        <p:blipFill rotWithShape="1">
          <a:blip r:embed="rId2">
            <a:extLst>
              <a:ext uri="{28A0092B-C50C-407E-A947-70E740481C1C}">
                <a14:useLocalDpi xmlns:a14="http://schemas.microsoft.com/office/drawing/2010/main" val="0"/>
              </a:ext>
            </a:extLst>
          </a:blip>
          <a:srcRect l="75582" t="50700" r="209" b="5802"/>
          <a:stretch/>
        </p:blipFill>
        <p:spPr>
          <a:xfrm>
            <a:off x="4052133" y="4159304"/>
            <a:ext cx="1422638" cy="1843735"/>
          </a:xfrm>
          <a:prstGeom prst="rect">
            <a:avLst/>
          </a:prstGeom>
        </p:spPr>
      </p:pic>
      <p:pic>
        <p:nvPicPr>
          <p:cNvPr id="14" name="Picture 13">
            <a:extLst>
              <a:ext uri="{FF2B5EF4-FFF2-40B4-BE49-F238E27FC236}">
                <a16:creationId xmlns:a16="http://schemas.microsoft.com/office/drawing/2014/main" id="{B2F64775-F229-4F98-A5B9-17FEDD0F9862}"/>
              </a:ext>
            </a:extLst>
          </p:cNvPr>
          <p:cNvPicPr>
            <a:picLocks noChangeAspect="1"/>
          </p:cNvPicPr>
          <p:nvPr/>
        </p:nvPicPr>
        <p:blipFill rotWithShape="1">
          <a:blip r:embed="rId2">
            <a:extLst>
              <a:ext uri="{28A0092B-C50C-407E-A947-70E740481C1C}">
                <a14:useLocalDpi xmlns:a14="http://schemas.microsoft.com/office/drawing/2010/main" val="0"/>
              </a:ext>
            </a:extLst>
          </a:blip>
          <a:srcRect l="15405" t="50228" r="33087" b="5759"/>
          <a:stretch/>
        </p:blipFill>
        <p:spPr>
          <a:xfrm>
            <a:off x="488415" y="4216193"/>
            <a:ext cx="2394421" cy="1932818"/>
          </a:xfrm>
          <a:prstGeom prst="rect">
            <a:avLst/>
          </a:prstGeom>
        </p:spPr>
      </p:pic>
      <p:sp>
        <p:nvSpPr>
          <p:cNvPr id="15" name="Rectangle 14">
            <a:extLst>
              <a:ext uri="{FF2B5EF4-FFF2-40B4-BE49-F238E27FC236}">
                <a16:creationId xmlns:a16="http://schemas.microsoft.com/office/drawing/2014/main" id="{13430EF0-A697-4D47-9E8B-F2F4126B05BF}"/>
              </a:ext>
            </a:extLst>
          </p:cNvPr>
          <p:cNvSpPr/>
          <p:nvPr/>
        </p:nvSpPr>
        <p:spPr>
          <a:xfrm>
            <a:off x="6252362" y="854961"/>
            <a:ext cx="2033890" cy="369332"/>
          </a:xfrm>
          <a:prstGeom prst="rect">
            <a:avLst/>
          </a:prstGeom>
        </p:spPr>
        <p:txBody>
          <a:bodyPr wrap="none">
            <a:spAutoFit/>
          </a:bodyPr>
          <a:lstStyle/>
          <a:p>
            <a:r>
              <a:rPr lang="en-IN" dirty="0"/>
              <a:t>INVERTED Y-FRAME</a:t>
            </a:r>
          </a:p>
        </p:txBody>
      </p:sp>
      <p:sp>
        <p:nvSpPr>
          <p:cNvPr id="16" name="Rectangle 15">
            <a:extLst>
              <a:ext uri="{FF2B5EF4-FFF2-40B4-BE49-F238E27FC236}">
                <a16:creationId xmlns:a16="http://schemas.microsoft.com/office/drawing/2014/main" id="{101C1882-9D9D-4215-A64F-4D2ECD16B4E1}"/>
              </a:ext>
            </a:extLst>
          </p:cNvPr>
          <p:cNvSpPr/>
          <p:nvPr/>
        </p:nvSpPr>
        <p:spPr>
          <a:xfrm>
            <a:off x="3556968" y="3669897"/>
            <a:ext cx="2412968" cy="369332"/>
          </a:xfrm>
          <a:prstGeom prst="rect">
            <a:avLst/>
          </a:prstGeom>
        </p:spPr>
        <p:txBody>
          <a:bodyPr wrap="none">
            <a:spAutoFit/>
          </a:bodyPr>
          <a:lstStyle/>
          <a:p>
            <a:r>
              <a:rPr lang="en-IN" dirty="0"/>
              <a:t>TWIN DIAMOND PYLON</a:t>
            </a:r>
          </a:p>
        </p:txBody>
      </p:sp>
      <p:pic>
        <p:nvPicPr>
          <p:cNvPr id="17" name="Picture 16">
            <a:extLst>
              <a:ext uri="{FF2B5EF4-FFF2-40B4-BE49-F238E27FC236}">
                <a16:creationId xmlns:a16="http://schemas.microsoft.com/office/drawing/2014/main" id="{F0741848-A4DC-4225-9194-A15031135CC9}"/>
              </a:ext>
            </a:extLst>
          </p:cNvPr>
          <p:cNvPicPr>
            <a:picLocks noChangeAspect="1"/>
          </p:cNvPicPr>
          <p:nvPr/>
        </p:nvPicPr>
        <p:blipFill rotWithShape="1">
          <a:blip r:embed="rId2">
            <a:extLst>
              <a:ext uri="{28A0092B-C50C-407E-A947-70E740481C1C}">
                <a14:useLocalDpi xmlns:a14="http://schemas.microsoft.com/office/drawing/2010/main" val="0"/>
              </a:ext>
            </a:extLst>
          </a:blip>
          <a:srcRect l="70623" t="2262" r="-749" b="51599"/>
          <a:stretch/>
        </p:blipFill>
        <p:spPr>
          <a:xfrm>
            <a:off x="6569098" y="1283522"/>
            <a:ext cx="1400417" cy="1981078"/>
          </a:xfrm>
          <a:prstGeom prst="rect">
            <a:avLst/>
          </a:prstGeom>
        </p:spPr>
      </p:pic>
      <p:sp>
        <p:nvSpPr>
          <p:cNvPr id="18" name="Rectangle 17">
            <a:extLst>
              <a:ext uri="{FF2B5EF4-FFF2-40B4-BE49-F238E27FC236}">
                <a16:creationId xmlns:a16="http://schemas.microsoft.com/office/drawing/2014/main" id="{919C921D-82A2-487D-AEF3-5320474F78D2}"/>
              </a:ext>
            </a:extLst>
          </p:cNvPr>
          <p:cNvSpPr/>
          <p:nvPr/>
        </p:nvSpPr>
        <p:spPr>
          <a:xfrm>
            <a:off x="767681" y="3682970"/>
            <a:ext cx="1835887" cy="369332"/>
          </a:xfrm>
          <a:prstGeom prst="rect">
            <a:avLst/>
          </a:prstGeom>
        </p:spPr>
        <p:txBody>
          <a:bodyPr wrap="none">
            <a:spAutoFit/>
          </a:bodyPr>
          <a:lstStyle/>
          <a:p>
            <a:r>
              <a:rPr lang="en-IN" dirty="0"/>
              <a:t>DIAMOND PYLON</a:t>
            </a:r>
          </a:p>
        </p:txBody>
      </p:sp>
      <p:sp>
        <p:nvSpPr>
          <p:cNvPr id="20" name="TextBox 19">
            <a:extLst>
              <a:ext uri="{FF2B5EF4-FFF2-40B4-BE49-F238E27FC236}">
                <a16:creationId xmlns:a16="http://schemas.microsoft.com/office/drawing/2014/main" id="{39569178-ADC1-46F4-9A20-C993045AF4F1}"/>
              </a:ext>
            </a:extLst>
          </p:cNvPr>
          <p:cNvSpPr txBox="1"/>
          <p:nvPr/>
        </p:nvSpPr>
        <p:spPr>
          <a:xfrm>
            <a:off x="6451600" y="3669897"/>
            <a:ext cx="3177986" cy="369332"/>
          </a:xfrm>
          <a:prstGeom prst="rect">
            <a:avLst/>
          </a:prstGeom>
          <a:noFill/>
        </p:spPr>
        <p:txBody>
          <a:bodyPr wrap="none" rtlCol="0">
            <a:spAutoFit/>
          </a:bodyPr>
          <a:lstStyle/>
          <a:p>
            <a:r>
              <a:rPr lang="en-IN" dirty="0"/>
              <a:t>SINGLE LEG OR NEEDLE SHAPED</a:t>
            </a:r>
          </a:p>
        </p:txBody>
      </p:sp>
      <p:pic>
        <p:nvPicPr>
          <p:cNvPr id="22" name="Picture 21">
            <a:extLst>
              <a:ext uri="{FF2B5EF4-FFF2-40B4-BE49-F238E27FC236}">
                <a16:creationId xmlns:a16="http://schemas.microsoft.com/office/drawing/2014/main" id="{A744D330-F91C-422D-B235-D3C7E217B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2970" y="4059309"/>
            <a:ext cx="749555" cy="1843735"/>
          </a:xfrm>
          <a:prstGeom prst="rect">
            <a:avLst/>
          </a:prstGeom>
        </p:spPr>
      </p:pic>
      <p:pic>
        <p:nvPicPr>
          <p:cNvPr id="23" name="Picture 22">
            <a:extLst>
              <a:ext uri="{FF2B5EF4-FFF2-40B4-BE49-F238E27FC236}">
                <a16:creationId xmlns:a16="http://schemas.microsoft.com/office/drawing/2014/main" id="{C0C5A2B5-29B2-44CD-B7F2-45773C4275BB}"/>
              </a:ext>
            </a:extLst>
          </p:cNvPr>
          <p:cNvPicPr>
            <a:picLocks noChangeAspect="1"/>
          </p:cNvPicPr>
          <p:nvPr/>
        </p:nvPicPr>
        <p:blipFill rotWithShape="1">
          <a:blip r:embed="rId4">
            <a:extLst>
              <a:ext uri="{28A0092B-C50C-407E-A947-70E740481C1C}">
                <a14:useLocalDpi xmlns:a14="http://schemas.microsoft.com/office/drawing/2010/main" val="0"/>
              </a:ext>
            </a:extLst>
          </a:blip>
          <a:srcRect l="54656" t="2243" r="16998" b="28871"/>
          <a:stretch/>
        </p:blipFill>
        <p:spPr>
          <a:xfrm>
            <a:off x="9980762" y="1283522"/>
            <a:ext cx="1099556" cy="3522486"/>
          </a:xfrm>
          <a:prstGeom prst="rect">
            <a:avLst/>
          </a:prstGeom>
        </p:spPr>
      </p:pic>
    </p:spTree>
    <p:extLst>
      <p:ext uri="{BB962C8B-B14F-4D97-AF65-F5344CB8AC3E}">
        <p14:creationId xmlns:p14="http://schemas.microsoft.com/office/powerpoint/2010/main" val="1195812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9AC642-11B0-4F04-AA52-7A628D4BD25B}"/>
              </a:ext>
            </a:extLst>
          </p:cNvPr>
          <p:cNvSpPr txBox="1"/>
          <p:nvPr/>
        </p:nvSpPr>
        <p:spPr>
          <a:xfrm>
            <a:off x="2061417" y="97311"/>
            <a:ext cx="8707539"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2.4 LOAD TRANSFER MECHANISM IN CABLE BRIDGE</a:t>
            </a:r>
          </a:p>
        </p:txBody>
      </p:sp>
      <p:sp>
        <p:nvSpPr>
          <p:cNvPr id="5" name="Rectangle: Rounded Corners 4">
            <a:extLst>
              <a:ext uri="{FF2B5EF4-FFF2-40B4-BE49-F238E27FC236}">
                <a16:creationId xmlns:a16="http://schemas.microsoft.com/office/drawing/2014/main" id="{6D0EDB17-CB53-4B3A-8E96-0C9E637DA598}"/>
              </a:ext>
            </a:extLst>
          </p:cNvPr>
          <p:cNvSpPr/>
          <p:nvPr/>
        </p:nvSpPr>
        <p:spPr>
          <a:xfrm>
            <a:off x="471049" y="780473"/>
            <a:ext cx="2152073" cy="489527"/>
          </a:xfrm>
          <a:prstGeom prst="roundRect">
            <a:avLst/>
          </a:prstGeom>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dirty="0"/>
              <a:t>DECK</a:t>
            </a:r>
          </a:p>
        </p:txBody>
      </p:sp>
      <p:sp>
        <p:nvSpPr>
          <p:cNvPr id="6" name="Rectangle: Rounded Corners 5">
            <a:extLst>
              <a:ext uri="{FF2B5EF4-FFF2-40B4-BE49-F238E27FC236}">
                <a16:creationId xmlns:a16="http://schemas.microsoft.com/office/drawing/2014/main" id="{FD75E286-9F94-4BDA-8647-1A293DAC6C1F}"/>
              </a:ext>
            </a:extLst>
          </p:cNvPr>
          <p:cNvSpPr/>
          <p:nvPr/>
        </p:nvSpPr>
        <p:spPr>
          <a:xfrm>
            <a:off x="471049" y="1554019"/>
            <a:ext cx="2152073" cy="489527"/>
          </a:xfrm>
          <a:prstGeom prst="roundRect">
            <a:avLst/>
          </a:prstGeom>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dirty="0"/>
              <a:t>CABLES</a:t>
            </a:r>
          </a:p>
        </p:txBody>
      </p:sp>
      <p:sp>
        <p:nvSpPr>
          <p:cNvPr id="7" name="Rectangle: Rounded Corners 6">
            <a:extLst>
              <a:ext uri="{FF2B5EF4-FFF2-40B4-BE49-F238E27FC236}">
                <a16:creationId xmlns:a16="http://schemas.microsoft.com/office/drawing/2014/main" id="{89F06E96-54FA-436D-8EFB-F3F3CD8F0518}"/>
              </a:ext>
            </a:extLst>
          </p:cNvPr>
          <p:cNvSpPr/>
          <p:nvPr/>
        </p:nvSpPr>
        <p:spPr>
          <a:xfrm>
            <a:off x="471049" y="2355276"/>
            <a:ext cx="2152073" cy="489527"/>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t>PYLONS</a:t>
            </a:r>
          </a:p>
        </p:txBody>
      </p:sp>
      <p:sp>
        <p:nvSpPr>
          <p:cNvPr id="8" name="Rectangle: Rounded Corners 7">
            <a:extLst>
              <a:ext uri="{FF2B5EF4-FFF2-40B4-BE49-F238E27FC236}">
                <a16:creationId xmlns:a16="http://schemas.microsoft.com/office/drawing/2014/main" id="{44926EF0-BFDD-4BA1-A4F1-CDFD422D234D}"/>
              </a:ext>
            </a:extLst>
          </p:cNvPr>
          <p:cNvSpPr/>
          <p:nvPr/>
        </p:nvSpPr>
        <p:spPr>
          <a:xfrm>
            <a:off x="471049" y="3164614"/>
            <a:ext cx="2152073" cy="489527"/>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LOWER PYLON</a:t>
            </a:r>
          </a:p>
        </p:txBody>
      </p:sp>
      <p:sp>
        <p:nvSpPr>
          <p:cNvPr id="9" name="Rectangle: Rounded Corners 8">
            <a:extLst>
              <a:ext uri="{FF2B5EF4-FFF2-40B4-BE49-F238E27FC236}">
                <a16:creationId xmlns:a16="http://schemas.microsoft.com/office/drawing/2014/main" id="{EE15314A-5961-46BF-A629-DAC770093A42}"/>
              </a:ext>
            </a:extLst>
          </p:cNvPr>
          <p:cNvSpPr/>
          <p:nvPr/>
        </p:nvSpPr>
        <p:spPr>
          <a:xfrm>
            <a:off x="471049" y="3930076"/>
            <a:ext cx="2152073" cy="489527"/>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WELL CAP</a:t>
            </a:r>
          </a:p>
        </p:txBody>
      </p:sp>
      <p:sp>
        <p:nvSpPr>
          <p:cNvPr id="10" name="Rectangle: Rounded Corners 9">
            <a:extLst>
              <a:ext uri="{FF2B5EF4-FFF2-40B4-BE49-F238E27FC236}">
                <a16:creationId xmlns:a16="http://schemas.microsoft.com/office/drawing/2014/main" id="{5E3EE1D3-3F5F-4CBD-9438-72D1DD82B66D}"/>
              </a:ext>
            </a:extLst>
          </p:cNvPr>
          <p:cNvSpPr/>
          <p:nvPr/>
        </p:nvSpPr>
        <p:spPr>
          <a:xfrm>
            <a:off x="471049" y="4672450"/>
            <a:ext cx="2152073" cy="4895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WELL STEININIG</a:t>
            </a:r>
          </a:p>
        </p:txBody>
      </p:sp>
      <p:sp>
        <p:nvSpPr>
          <p:cNvPr id="11" name="Rectangle: Rounded Corners 10">
            <a:extLst>
              <a:ext uri="{FF2B5EF4-FFF2-40B4-BE49-F238E27FC236}">
                <a16:creationId xmlns:a16="http://schemas.microsoft.com/office/drawing/2014/main" id="{3CFE7D5E-2CA7-4954-82DB-485796B8017D}"/>
              </a:ext>
            </a:extLst>
          </p:cNvPr>
          <p:cNvSpPr/>
          <p:nvPr/>
        </p:nvSpPr>
        <p:spPr>
          <a:xfrm>
            <a:off x="471049" y="5427524"/>
            <a:ext cx="2152073" cy="4895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WELL CURB</a:t>
            </a:r>
          </a:p>
        </p:txBody>
      </p:sp>
      <p:sp>
        <p:nvSpPr>
          <p:cNvPr id="12" name="Rectangle: Rounded Corners 11">
            <a:extLst>
              <a:ext uri="{FF2B5EF4-FFF2-40B4-BE49-F238E27FC236}">
                <a16:creationId xmlns:a16="http://schemas.microsoft.com/office/drawing/2014/main" id="{5A8E030B-5012-4D04-A379-AE701979CB51}"/>
              </a:ext>
            </a:extLst>
          </p:cNvPr>
          <p:cNvSpPr/>
          <p:nvPr/>
        </p:nvSpPr>
        <p:spPr>
          <a:xfrm>
            <a:off x="471050" y="6169898"/>
            <a:ext cx="2152073" cy="4895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CUTTING EDGE</a:t>
            </a:r>
          </a:p>
        </p:txBody>
      </p:sp>
      <p:sp>
        <p:nvSpPr>
          <p:cNvPr id="13" name="Rectangle: Rounded Corners 12">
            <a:extLst>
              <a:ext uri="{FF2B5EF4-FFF2-40B4-BE49-F238E27FC236}">
                <a16:creationId xmlns:a16="http://schemas.microsoft.com/office/drawing/2014/main" id="{38F01231-91BB-49A0-AC7D-0430767C568E}"/>
              </a:ext>
            </a:extLst>
          </p:cNvPr>
          <p:cNvSpPr/>
          <p:nvPr/>
        </p:nvSpPr>
        <p:spPr>
          <a:xfrm>
            <a:off x="3269663" y="780473"/>
            <a:ext cx="2152073" cy="489527"/>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BOTTOM PLUG</a:t>
            </a:r>
          </a:p>
        </p:txBody>
      </p:sp>
      <p:sp>
        <p:nvSpPr>
          <p:cNvPr id="14" name="Rectangle: Rounded Corners 13">
            <a:extLst>
              <a:ext uri="{FF2B5EF4-FFF2-40B4-BE49-F238E27FC236}">
                <a16:creationId xmlns:a16="http://schemas.microsoft.com/office/drawing/2014/main" id="{BD63E13A-0A02-4185-B9B1-2F4ABCBEDBEC}"/>
              </a:ext>
            </a:extLst>
          </p:cNvPr>
          <p:cNvSpPr/>
          <p:nvPr/>
        </p:nvSpPr>
        <p:spPr>
          <a:xfrm>
            <a:off x="3269663" y="1558635"/>
            <a:ext cx="2152073" cy="489527"/>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SOIL STRATA</a:t>
            </a:r>
          </a:p>
        </p:txBody>
      </p:sp>
      <p:sp>
        <p:nvSpPr>
          <p:cNvPr id="15" name="Arrow: Down 14">
            <a:extLst>
              <a:ext uri="{FF2B5EF4-FFF2-40B4-BE49-F238E27FC236}">
                <a16:creationId xmlns:a16="http://schemas.microsoft.com/office/drawing/2014/main" id="{2F0D3F42-D4DD-4DDF-B007-DFAE8877D2FD}"/>
              </a:ext>
            </a:extLst>
          </p:cNvPr>
          <p:cNvSpPr/>
          <p:nvPr/>
        </p:nvSpPr>
        <p:spPr>
          <a:xfrm>
            <a:off x="1436248" y="1313875"/>
            <a:ext cx="221673" cy="232061"/>
          </a:xfrm>
          <a:prstGeom prst="downArrow">
            <a:avLst/>
          </a:prstGeom>
          <a:ln>
            <a:solidFill>
              <a:schemeClr val="tx1"/>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6" name="Arrow: Down 15">
            <a:extLst>
              <a:ext uri="{FF2B5EF4-FFF2-40B4-BE49-F238E27FC236}">
                <a16:creationId xmlns:a16="http://schemas.microsoft.com/office/drawing/2014/main" id="{BE61D0EC-F7B0-4BC5-95CA-5A631B522351}"/>
              </a:ext>
            </a:extLst>
          </p:cNvPr>
          <p:cNvSpPr/>
          <p:nvPr/>
        </p:nvSpPr>
        <p:spPr>
          <a:xfrm>
            <a:off x="1436248" y="2077032"/>
            <a:ext cx="221673" cy="232061"/>
          </a:xfrm>
          <a:prstGeom prst="downArrow">
            <a:avLst/>
          </a:prstGeom>
          <a:ln>
            <a:solidFill>
              <a:schemeClr val="tx1"/>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7" name="Arrow: Down 16">
            <a:extLst>
              <a:ext uri="{FF2B5EF4-FFF2-40B4-BE49-F238E27FC236}">
                <a16:creationId xmlns:a16="http://schemas.microsoft.com/office/drawing/2014/main" id="{ED109DDB-DE9B-456B-9942-2B7A4621EBAD}"/>
              </a:ext>
            </a:extLst>
          </p:cNvPr>
          <p:cNvSpPr/>
          <p:nvPr/>
        </p:nvSpPr>
        <p:spPr>
          <a:xfrm>
            <a:off x="1436247" y="2888677"/>
            <a:ext cx="221673" cy="232061"/>
          </a:xfrm>
          <a:prstGeom prst="downArrow">
            <a:avLst/>
          </a:prstGeom>
          <a:ln>
            <a:solidFill>
              <a:schemeClr val="tx1"/>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8" name="Arrow: Down 17">
            <a:extLst>
              <a:ext uri="{FF2B5EF4-FFF2-40B4-BE49-F238E27FC236}">
                <a16:creationId xmlns:a16="http://schemas.microsoft.com/office/drawing/2014/main" id="{D41505C4-A7FB-4FBA-81AA-26EF6CEEFE32}"/>
              </a:ext>
            </a:extLst>
          </p:cNvPr>
          <p:cNvSpPr/>
          <p:nvPr/>
        </p:nvSpPr>
        <p:spPr>
          <a:xfrm>
            <a:off x="1484468" y="3681272"/>
            <a:ext cx="221673" cy="232061"/>
          </a:xfrm>
          <a:prstGeom prst="downArrow">
            <a:avLst/>
          </a:prstGeom>
          <a:ln>
            <a:solidFill>
              <a:schemeClr val="tx1"/>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11B08FC4-CC0C-4B36-B0AE-F8BDE1B50ACD}"/>
              </a:ext>
            </a:extLst>
          </p:cNvPr>
          <p:cNvSpPr/>
          <p:nvPr/>
        </p:nvSpPr>
        <p:spPr>
          <a:xfrm>
            <a:off x="1484468" y="4443272"/>
            <a:ext cx="221673" cy="232061"/>
          </a:xfrm>
          <a:prstGeom prst="downArrow">
            <a:avLst/>
          </a:prstGeom>
          <a:ln>
            <a:solidFill>
              <a:schemeClr val="tx1"/>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20" name="Arrow: Down 19">
            <a:extLst>
              <a:ext uri="{FF2B5EF4-FFF2-40B4-BE49-F238E27FC236}">
                <a16:creationId xmlns:a16="http://schemas.microsoft.com/office/drawing/2014/main" id="{4AF7BA6F-D728-4EC5-824C-6C4D82BB4250}"/>
              </a:ext>
            </a:extLst>
          </p:cNvPr>
          <p:cNvSpPr/>
          <p:nvPr/>
        </p:nvSpPr>
        <p:spPr>
          <a:xfrm>
            <a:off x="1484468" y="5169381"/>
            <a:ext cx="221673" cy="232061"/>
          </a:xfrm>
          <a:prstGeom prst="downArrow">
            <a:avLst/>
          </a:prstGeom>
          <a:ln>
            <a:solidFill>
              <a:schemeClr val="tx1"/>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21" name="Arrow: Down 20">
            <a:extLst>
              <a:ext uri="{FF2B5EF4-FFF2-40B4-BE49-F238E27FC236}">
                <a16:creationId xmlns:a16="http://schemas.microsoft.com/office/drawing/2014/main" id="{1152BB08-DD26-447E-B7F4-735AA1B585E5}"/>
              </a:ext>
            </a:extLst>
          </p:cNvPr>
          <p:cNvSpPr/>
          <p:nvPr/>
        </p:nvSpPr>
        <p:spPr>
          <a:xfrm>
            <a:off x="1466702" y="5943133"/>
            <a:ext cx="221673" cy="232061"/>
          </a:xfrm>
          <a:prstGeom prst="downArrow">
            <a:avLst/>
          </a:prstGeom>
          <a:ln>
            <a:solidFill>
              <a:schemeClr val="tx1"/>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22" name="Arrow: Down 21">
            <a:extLst>
              <a:ext uri="{FF2B5EF4-FFF2-40B4-BE49-F238E27FC236}">
                <a16:creationId xmlns:a16="http://schemas.microsoft.com/office/drawing/2014/main" id="{2EA38583-0BF4-4909-8BC3-70CEE22527DC}"/>
              </a:ext>
            </a:extLst>
          </p:cNvPr>
          <p:cNvSpPr/>
          <p:nvPr/>
        </p:nvSpPr>
        <p:spPr>
          <a:xfrm>
            <a:off x="4234862" y="1313875"/>
            <a:ext cx="221673" cy="232061"/>
          </a:xfrm>
          <a:prstGeom prst="downArrow">
            <a:avLst/>
          </a:prstGeom>
          <a:ln>
            <a:solidFill>
              <a:schemeClr val="tx1"/>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cxnSp>
        <p:nvCxnSpPr>
          <p:cNvPr id="4" name="Straight Connector 3">
            <a:extLst>
              <a:ext uri="{FF2B5EF4-FFF2-40B4-BE49-F238E27FC236}">
                <a16:creationId xmlns:a16="http://schemas.microsoft.com/office/drawing/2014/main" id="{FEE7E93A-C69B-4DD0-8BCF-5ACD36B3E348}"/>
              </a:ext>
            </a:extLst>
          </p:cNvPr>
          <p:cNvCxnSpPr/>
          <p:nvPr/>
        </p:nvCxnSpPr>
        <p:spPr>
          <a:xfrm flipV="1">
            <a:off x="3099980" y="690924"/>
            <a:ext cx="0" cy="5980695"/>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D7BC04FF-9B43-4489-AB57-B47A73259D4A}"/>
              </a:ext>
            </a:extLst>
          </p:cNvPr>
          <p:cNvCxnSpPr/>
          <p:nvPr/>
        </p:nvCxnSpPr>
        <p:spPr>
          <a:xfrm>
            <a:off x="3099980" y="690924"/>
            <a:ext cx="1245718" cy="0"/>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76ADBA96-25C1-43B4-9C1F-FC7E7A26318A}"/>
              </a:ext>
            </a:extLst>
          </p:cNvPr>
          <p:cNvCxnSpPr>
            <a:stCxn id="13" idx="0"/>
          </p:cNvCxnSpPr>
          <p:nvPr/>
        </p:nvCxnSpPr>
        <p:spPr>
          <a:xfrm flipH="1" flipV="1">
            <a:off x="4345698" y="690924"/>
            <a:ext cx="2" cy="895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F9228DD-CFC1-4ECA-AF8A-EFCEA363D2D8}"/>
              </a:ext>
            </a:extLst>
          </p:cNvPr>
          <p:cNvCxnSpPr>
            <a:endCxn id="12" idx="2"/>
          </p:cNvCxnSpPr>
          <p:nvPr/>
        </p:nvCxnSpPr>
        <p:spPr>
          <a:xfrm flipH="1" flipV="1">
            <a:off x="1547087" y="6659425"/>
            <a:ext cx="1552893" cy="12194"/>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F75E9A96-AA49-49D2-B3C2-7BF2C100505E}"/>
              </a:ext>
            </a:extLst>
          </p:cNvPr>
          <p:cNvCxnSpPr>
            <a:endCxn id="13" idx="0"/>
          </p:cNvCxnSpPr>
          <p:nvPr/>
        </p:nvCxnSpPr>
        <p:spPr>
          <a:xfrm>
            <a:off x="4345698" y="690924"/>
            <a:ext cx="2" cy="895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1" name="Group 30">
            <a:extLst>
              <a:ext uri="{FF2B5EF4-FFF2-40B4-BE49-F238E27FC236}">
                <a16:creationId xmlns:a16="http://schemas.microsoft.com/office/drawing/2014/main" id="{7EA95134-DB7D-4CE7-BCB6-D7DDA7ADA936}"/>
              </a:ext>
            </a:extLst>
          </p:cNvPr>
          <p:cNvGrpSpPr/>
          <p:nvPr/>
        </p:nvGrpSpPr>
        <p:grpSpPr>
          <a:xfrm>
            <a:off x="3576838" y="2196445"/>
            <a:ext cx="8479202" cy="4263096"/>
            <a:chOff x="2323773" y="914182"/>
            <a:chExt cx="7544454" cy="5029636"/>
          </a:xfrm>
        </p:grpSpPr>
        <p:pic>
          <p:nvPicPr>
            <p:cNvPr id="32" name="Picture 31">
              <a:extLst>
                <a:ext uri="{FF2B5EF4-FFF2-40B4-BE49-F238E27FC236}">
                  <a16:creationId xmlns:a16="http://schemas.microsoft.com/office/drawing/2014/main" id="{FDEA9B0D-0183-4680-938C-16563674C5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773" y="914182"/>
              <a:ext cx="7544454" cy="5029636"/>
            </a:xfrm>
            <a:prstGeom prst="rect">
              <a:avLst/>
            </a:prstGeom>
          </p:spPr>
        </p:pic>
        <p:sp>
          <p:nvSpPr>
            <p:cNvPr id="33" name="Arrow: Up 32">
              <a:extLst>
                <a:ext uri="{FF2B5EF4-FFF2-40B4-BE49-F238E27FC236}">
                  <a16:creationId xmlns:a16="http://schemas.microsoft.com/office/drawing/2014/main" id="{9E99D2C1-59AB-4E87-A493-B01040A33B0E}"/>
                </a:ext>
              </a:extLst>
            </p:cNvPr>
            <p:cNvSpPr/>
            <p:nvPr/>
          </p:nvSpPr>
          <p:spPr>
            <a:xfrm rot="19372745">
              <a:off x="6650182" y="3574473"/>
              <a:ext cx="101600" cy="277091"/>
            </a:xfrm>
            <a:prstGeom prst="up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34" name="Arrow: Down 33">
              <a:extLst>
                <a:ext uri="{FF2B5EF4-FFF2-40B4-BE49-F238E27FC236}">
                  <a16:creationId xmlns:a16="http://schemas.microsoft.com/office/drawing/2014/main" id="{B9123687-DB4A-4804-9394-883A5D0B35CE}"/>
                </a:ext>
              </a:extLst>
            </p:cNvPr>
            <p:cNvSpPr/>
            <p:nvPr/>
          </p:nvSpPr>
          <p:spPr>
            <a:xfrm>
              <a:off x="6022109" y="2262909"/>
              <a:ext cx="147782" cy="51723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Arrow: Down 34">
              <a:extLst>
                <a:ext uri="{FF2B5EF4-FFF2-40B4-BE49-F238E27FC236}">
                  <a16:creationId xmlns:a16="http://schemas.microsoft.com/office/drawing/2014/main" id="{27F35A04-B721-4F23-BCB6-EBEA8A4FF32D}"/>
                </a:ext>
              </a:extLst>
            </p:cNvPr>
            <p:cNvSpPr/>
            <p:nvPr/>
          </p:nvSpPr>
          <p:spPr>
            <a:xfrm>
              <a:off x="6049818" y="3195782"/>
              <a:ext cx="147782" cy="51723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Down 35">
              <a:extLst>
                <a:ext uri="{FF2B5EF4-FFF2-40B4-BE49-F238E27FC236}">
                  <a16:creationId xmlns:a16="http://schemas.microsoft.com/office/drawing/2014/main" id="{C374B365-B6A0-4E54-BFC5-55E722146211}"/>
                </a:ext>
              </a:extLst>
            </p:cNvPr>
            <p:cNvSpPr/>
            <p:nvPr/>
          </p:nvSpPr>
          <p:spPr>
            <a:xfrm>
              <a:off x="6022109" y="4311182"/>
              <a:ext cx="147782" cy="51723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Down 36">
              <a:extLst>
                <a:ext uri="{FF2B5EF4-FFF2-40B4-BE49-F238E27FC236}">
                  <a16:creationId xmlns:a16="http://schemas.microsoft.com/office/drawing/2014/main" id="{2CE22C0C-5987-4963-8862-D6A76EA24EFB}"/>
                </a:ext>
              </a:extLst>
            </p:cNvPr>
            <p:cNvSpPr/>
            <p:nvPr/>
          </p:nvSpPr>
          <p:spPr>
            <a:xfrm>
              <a:off x="6049818" y="5061745"/>
              <a:ext cx="147782" cy="51723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Down 37">
              <a:extLst>
                <a:ext uri="{FF2B5EF4-FFF2-40B4-BE49-F238E27FC236}">
                  <a16:creationId xmlns:a16="http://schemas.microsoft.com/office/drawing/2014/main" id="{3D288070-09FA-46E3-8643-78AD41240148}"/>
                </a:ext>
              </a:extLst>
            </p:cNvPr>
            <p:cNvSpPr/>
            <p:nvPr/>
          </p:nvSpPr>
          <p:spPr>
            <a:xfrm>
              <a:off x="8876145" y="4414982"/>
              <a:ext cx="230910" cy="517236"/>
            </a:xfrm>
            <a:prstGeom prst="downArrow">
              <a:avLst/>
            </a:prstGeom>
            <a:solidFill>
              <a:srgbClr val="FFFF00"/>
            </a:solidFill>
            <a:ln>
              <a:solidFill>
                <a:srgbClr val="FFFF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9" name="Arrow: Up 38">
              <a:extLst>
                <a:ext uri="{FF2B5EF4-FFF2-40B4-BE49-F238E27FC236}">
                  <a16:creationId xmlns:a16="http://schemas.microsoft.com/office/drawing/2014/main" id="{29D1AA91-E06A-4F6A-BF78-CE37C74890FE}"/>
                </a:ext>
              </a:extLst>
            </p:cNvPr>
            <p:cNvSpPr/>
            <p:nvPr/>
          </p:nvSpPr>
          <p:spPr>
            <a:xfrm rot="18335751">
              <a:off x="6401945" y="2382981"/>
              <a:ext cx="101600" cy="277091"/>
            </a:xfrm>
            <a:prstGeom prst="up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40" name="Arrow: Up 39">
              <a:extLst>
                <a:ext uri="{FF2B5EF4-FFF2-40B4-BE49-F238E27FC236}">
                  <a16:creationId xmlns:a16="http://schemas.microsoft.com/office/drawing/2014/main" id="{21F102F5-E6FF-4600-A6B2-9C119A4CEEDD}"/>
                </a:ext>
              </a:extLst>
            </p:cNvPr>
            <p:cNvSpPr/>
            <p:nvPr/>
          </p:nvSpPr>
          <p:spPr>
            <a:xfrm rot="18434885">
              <a:off x="6915334" y="3147566"/>
              <a:ext cx="101600" cy="277091"/>
            </a:xfrm>
            <a:prstGeom prst="up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41" name="Arrow: Up 40">
              <a:extLst>
                <a:ext uri="{FF2B5EF4-FFF2-40B4-BE49-F238E27FC236}">
                  <a16:creationId xmlns:a16="http://schemas.microsoft.com/office/drawing/2014/main" id="{FD160195-AC39-4585-8BD1-C703D752DA9F}"/>
                </a:ext>
              </a:extLst>
            </p:cNvPr>
            <p:cNvSpPr/>
            <p:nvPr/>
          </p:nvSpPr>
          <p:spPr>
            <a:xfrm rot="18434885">
              <a:off x="6353849" y="2844842"/>
              <a:ext cx="101600" cy="277091"/>
            </a:xfrm>
            <a:prstGeom prst="up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42" name="Arrow: Up 41">
              <a:extLst>
                <a:ext uri="{FF2B5EF4-FFF2-40B4-BE49-F238E27FC236}">
                  <a16:creationId xmlns:a16="http://schemas.microsoft.com/office/drawing/2014/main" id="{F5A3C4E0-CBAC-4AF7-BB89-EF561F941723}"/>
                </a:ext>
              </a:extLst>
            </p:cNvPr>
            <p:cNvSpPr/>
            <p:nvPr/>
          </p:nvSpPr>
          <p:spPr>
            <a:xfrm rot="18434885">
              <a:off x="6403139" y="3271862"/>
              <a:ext cx="101600" cy="277091"/>
            </a:xfrm>
            <a:prstGeom prst="up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43" name="Arrow: Up 42">
              <a:extLst>
                <a:ext uri="{FF2B5EF4-FFF2-40B4-BE49-F238E27FC236}">
                  <a16:creationId xmlns:a16="http://schemas.microsoft.com/office/drawing/2014/main" id="{59884C84-24C5-46D2-AB0F-C5E9CE0CFC85}"/>
                </a:ext>
              </a:extLst>
            </p:cNvPr>
            <p:cNvSpPr/>
            <p:nvPr/>
          </p:nvSpPr>
          <p:spPr>
            <a:xfrm rot="18434885">
              <a:off x="7056368" y="2720547"/>
              <a:ext cx="101600" cy="277091"/>
            </a:xfrm>
            <a:prstGeom prst="up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44" name="Arrow: Up 43">
              <a:extLst>
                <a:ext uri="{FF2B5EF4-FFF2-40B4-BE49-F238E27FC236}">
                  <a16:creationId xmlns:a16="http://schemas.microsoft.com/office/drawing/2014/main" id="{20763F21-0146-466B-8DE6-6C39CE01987C}"/>
                </a:ext>
              </a:extLst>
            </p:cNvPr>
            <p:cNvSpPr/>
            <p:nvPr/>
          </p:nvSpPr>
          <p:spPr>
            <a:xfrm rot="18434885">
              <a:off x="7283016" y="4011396"/>
              <a:ext cx="101600" cy="277091"/>
            </a:xfrm>
            <a:prstGeom prst="up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45" name="Arrow: Up 44">
              <a:extLst>
                <a:ext uri="{FF2B5EF4-FFF2-40B4-BE49-F238E27FC236}">
                  <a16:creationId xmlns:a16="http://schemas.microsoft.com/office/drawing/2014/main" id="{4E1FAA08-C115-4147-963A-9F700C1359B2}"/>
                </a:ext>
              </a:extLst>
            </p:cNvPr>
            <p:cNvSpPr/>
            <p:nvPr/>
          </p:nvSpPr>
          <p:spPr>
            <a:xfrm rot="18434885">
              <a:off x="7424050" y="3584377"/>
              <a:ext cx="101600" cy="277091"/>
            </a:xfrm>
            <a:prstGeom prst="up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46" name="Arrow: Up 45">
              <a:extLst>
                <a:ext uri="{FF2B5EF4-FFF2-40B4-BE49-F238E27FC236}">
                  <a16:creationId xmlns:a16="http://schemas.microsoft.com/office/drawing/2014/main" id="{C3774886-C3DC-4C66-910F-5406E1EE18C0}"/>
                </a:ext>
              </a:extLst>
            </p:cNvPr>
            <p:cNvSpPr/>
            <p:nvPr/>
          </p:nvSpPr>
          <p:spPr>
            <a:xfrm rot="18434885">
              <a:off x="7671802" y="3120828"/>
              <a:ext cx="101600" cy="277091"/>
            </a:xfrm>
            <a:prstGeom prst="up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47" name="Arrow: Up 46">
              <a:extLst>
                <a:ext uri="{FF2B5EF4-FFF2-40B4-BE49-F238E27FC236}">
                  <a16:creationId xmlns:a16="http://schemas.microsoft.com/office/drawing/2014/main" id="{61D019D8-8784-4A67-91C0-D1A487A4D626}"/>
                </a:ext>
              </a:extLst>
            </p:cNvPr>
            <p:cNvSpPr/>
            <p:nvPr/>
          </p:nvSpPr>
          <p:spPr>
            <a:xfrm rot="18434885">
              <a:off x="7943181" y="4382258"/>
              <a:ext cx="101600" cy="277091"/>
            </a:xfrm>
            <a:prstGeom prst="up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48" name="Arrow: Up 47">
              <a:extLst>
                <a:ext uri="{FF2B5EF4-FFF2-40B4-BE49-F238E27FC236}">
                  <a16:creationId xmlns:a16="http://schemas.microsoft.com/office/drawing/2014/main" id="{DF099C16-58D9-404C-B2FB-ED6BE5FB1FA9}"/>
                </a:ext>
              </a:extLst>
            </p:cNvPr>
            <p:cNvSpPr/>
            <p:nvPr/>
          </p:nvSpPr>
          <p:spPr>
            <a:xfrm rot="18434885">
              <a:off x="7691536" y="3120828"/>
              <a:ext cx="101600" cy="277091"/>
            </a:xfrm>
            <a:prstGeom prst="up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49" name="Arrow: Up 48">
              <a:extLst>
                <a:ext uri="{FF2B5EF4-FFF2-40B4-BE49-F238E27FC236}">
                  <a16:creationId xmlns:a16="http://schemas.microsoft.com/office/drawing/2014/main" id="{1F027F32-A83C-413B-A928-4CF14F37ED55}"/>
                </a:ext>
              </a:extLst>
            </p:cNvPr>
            <p:cNvSpPr/>
            <p:nvPr/>
          </p:nvSpPr>
          <p:spPr>
            <a:xfrm rot="18434885">
              <a:off x="7962915" y="4382258"/>
              <a:ext cx="101600" cy="277091"/>
            </a:xfrm>
            <a:prstGeom prst="up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50" name="Arrow: Up 49">
              <a:extLst>
                <a:ext uri="{FF2B5EF4-FFF2-40B4-BE49-F238E27FC236}">
                  <a16:creationId xmlns:a16="http://schemas.microsoft.com/office/drawing/2014/main" id="{AF2463F8-236B-4FB6-A226-29944E8FF562}"/>
                </a:ext>
              </a:extLst>
            </p:cNvPr>
            <p:cNvSpPr/>
            <p:nvPr/>
          </p:nvSpPr>
          <p:spPr>
            <a:xfrm rot="18434885">
              <a:off x="8120934" y="3859392"/>
              <a:ext cx="101600" cy="277091"/>
            </a:xfrm>
            <a:prstGeom prst="up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51" name="Arrow: Up 50">
              <a:extLst>
                <a:ext uri="{FF2B5EF4-FFF2-40B4-BE49-F238E27FC236}">
                  <a16:creationId xmlns:a16="http://schemas.microsoft.com/office/drawing/2014/main" id="{ACF7C93E-6B92-45B1-A34E-7C5F8E86EE43}"/>
                </a:ext>
              </a:extLst>
            </p:cNvPr>
            <p:cNvSpPr/>
            <p:nvPr/>
          </p:nvSpPr>
          <p:spPr>
            <a:xfrm rot="17929031">
              <a:off x="8641806" y="3610801"/>
              <a:ext cx="101600" cy="277091"/>
            </a:xfrm>
            <a:prstGeom prst="up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52" name="Arrow: Up 51">
              <a:extLst>
                <a:ext uri="{FF2B5EF4-FFF2-40B4-BE49-F238E27FC236}">
                  <a16:creationId xmlns:a16="http://schemas.microsoft.com/office/drawing/2014/main" id="{8BBC2B7C-AF9C-4CB1-8BB8-63F102300A66}"/>
                </a:ext>
              </a:extLst>
            </p:cNvPr>
            <p:cNvSpPr/>
            <p:nvPr/>
          </p:nvSpPr>
          <p:spPr>
            <a:xfrm rot="17343962">
              <a:off x="8649141" y="4761280"/>
              <a:ext cx="147782" cy="517236"/>
            </a:xfrm>
            <a:prstGeom prst="upArrow">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53" name="Arrow: Up 52">
              <a:extLst>
                <a:ext uri="{FF2B5EF4-FFF2-40B4-BE49-F238E27FC236}">
                  <a16:creationId xmlns:a16="http://schemas.microsoft.com/office/drawing/2014/main" id="{13A8E715-2449-4544-A1AB-677D7369F080}"/>
                </a:ext>
              </a:extLst>
            </p:cNvPr>
            <p:cNvSpPr/>
            <p:nvPr/>
          </p:nvSpPr>
          <p:spPr>
            <a:xfrm rot="17343962">
              <a:off x="7779056" y="4485598"/>
              <a:ext cx="147782" cy="517236"/>
            </a:xfrm>
            <a:prstGeom prst="upArrow">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54" name="Arrow: Up 53">
              <a:extLst>
                <a:ext uri="{FF2B5EF4-FFF2-40B4-BE49-F238E27FC236}">
                  <a16:creationId xmlns:a16="http://schemas.microsoft.com/office/drawing/2014/main" id="{54653DB5-B73A-472F-BDC8-114498BD0264}"/>
                </a:ext>
              </a:extLst>
            </p:cNvPr>
            <p:cNvSpPr/>
            <p:nvPr/>
          </p:nvSpPr>
          <p:spPr>
            <a:xfrm rot="17343962">
              <a:off x="6872252" y="4147196"/>
              <a:ext cx="147782" cy="517236"/>
            </a:xfrm>
            <a:prstGeom prst="upArrow">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70794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D1ABCF-D0A4-4874-9641-6CEE351C252E}"/>
              </a:ext>
            </a:extLst>
          </p:cNvPr>
          <p:cNvSpPr txBox="1"/>
          <p:nvPr/>
        </p:nvSpPr>
        <p:spPr>
          <a:xfrm>
            <a:off x="4031930" y="125170"/>
            <a:ext cx="4499226" cy="523220"/>
          </a:xfrm>
          <a:prstGeom prst="rect">
            <a:avLst/>
          </a:prstGeom>
          <a:noFill/>
        </p:spPr>
        <p:txBody>
          <a:bodyPr wrap="square" rtlCol="0">
            <a:spAutoFit/>
          </a:bodyPr>
          <a:lstStyle/>
          <a:p>
            <a:r>
              <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DESIGN PHILOSOPHY</a:t>
            </a:r>
          </a:p>
        </p:txBody>
      </p:sp>
      <p:sp>
        <p:nvSpPr>
          <p:cNvPr id="4" name="Rectangle 3">
            <a:extLst>
              <a:ext uri="{FF2B5EF4-FFF2-40B4-BE49-F238E27FC236}">
                <a16:creationId xmlns:a16="http://schemas.microsoft.com/office/drawing/2014/main" id="{6DBAFE29-FD93-4B7D-9439-459CEA9A2F68}"/>
              </a:ext>
            </a:extLst>
          </p:cNvPr>
          <p:cNvSpPr/>
          <p:nvPr/>
        </p:nvSpPr>
        <p:spPr>
          <a:xfrm>
            <a:off x="578177" y="745666"/>
            <a:ext cx="10881006" cy="1711366"/>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Finding the value of cable tension that will give optimum deck profile for the final model.</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Backward construction stage analysis to find cable forces during erection.</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Forward Analysis for checking the final pretension values and also for considering time-dependent effects.</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Final checks with seismic, wind and other effects.</a:t>
            </a:r>
          </a:p>
        </p:txBody>
      </p:sp>
      <p:sp>
        <p:nvSpPr>
          <p:cNvPr id="6" name="TextBox 5">
            <a:extLst>
              <a:ext uri="{FF2B5EF4-FFF2-40B4-BE49-F238E27FC236}">
                <a16:creationId xmlns:a16="http://schemas.microsoft.com/office/drawing/2014/main" id="{745267ED-239B-45A3-95BD-FF83F7C7E413}"/>
              </a:ext>
            </a:extLst>
          </p:cNvPr>
          <p:cNvSpPr txBox="1"/>
          <p:nvPr/>
        </p:nvSpPr>
        <p:spPr>
          <a:xfrm>
            <a:off x="578177" y="2457032"/>
            <a:ext cx="10726366" cy="3373359"/>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Construction stage analysis is carried using FEM software including the nonlinearity of member and the time-dependent factors.</a:t>
            </a:r>
          </a:p>
          <a:p>
            <a:pPr marL="285750" indent="-285750" algn="just">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Bridge sections are approximated according to the experience in the design of cable-stayed bridges in the past.</a:t>
            </a:r>
          </a:p>
          <a:p>
            <a:pPr marL="285750" indent="-285750" algn="just">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A symmetric section is chosen for analysis of the bridge.</a:t>
            </a:r>
          </a:p>
          <a:p>
            <a:pPr marL="285750" indent="-285750" algn="just">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Preliminary analysis is done to check whether the approximation is under the acceptable criteria for deflection and shear. As per the provision of the code use the following method. Deflection and stress variation is determined in each stage of  Construction. Adjustment in cable forces and length of the cable according to the deformed profile obtained in each stage until the desired profile is achieved.</a:t>
            </a:r>
          </a:p>
        </p:txBody>
      </p:sp>
    </p:spTree>
    <p:extLst>
      <p:ext uri="{BB962C8B-B14F-4D97-AF65-F5344CB8AC3E}">
        <p14:creationId xmlns:p14="http://schemas.microsoft.com/office/powerpoint/2010/main" val="37511170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10336</TotalTime>
  <Words>2320</Words>
  <Application>Microsoft Office PowerPoint</Application>
  <PresentationFormat>Widescreen</PresentationFormat>
  <Paragraphs>475</Paragraphs>
  <Slides>49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Calibri Light</vt:lpstr>
      <vt:lpstr>Cambria Math</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SivaRamaKrishna Nallajarla</dc:creator>
  <cp:lastModifiedBy>SivaRamaKrishna Nallajarla</cp:lastModifiedBy>
  <cp:revision>138</cp:revision>
  <dcterms:created xsi:type="dcterms:W3CDTF">2025-04-02T13:20:56Z</dcterms:created>
  <dcterms:modified xsi:type="dcterms:W3CDTF">2025-05-15T03:41:52Z</dcterms:modified>
</cp:coreProperties>
</file>